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25"/>
  </p:handoutMasterIdLst>
  <p:sldIdLst>
    <p:sldId id="256" r:id="rId3"/>
    <p:sldId id="257" r:id="rId4"/>
    <p:sldId id="272" r:id="rId5"/>
    <p:sldId id="270" r:id="rId6"/>
    <p:sldId id="275" r:id="rId7"/>
    <p:sldId id="273" r:id="rId8"/>
    <p:sldId id="278" r:id="rId9"/>
    <p:sldId id="279" r:id="rId10"/>
    <p:sldId id="280" r:id="rId11"/>
    <p:sldId id="283" r:id="rId12"/>
    <p:sldId id="282" r:id="rId13"/>
    <p:sldId id="281" r:id="rId14"/>
    <p:sldId id="284" r:id="rId15"/>
    <p:sldId id="285" r:id="rId16"/>
    <p:sldId id="286" r:id="rId17"/>
    <p:sldId id="288" r:id="rId18"/>
    <p:sldId id="289" r:id="rId19"/>
    <p:sldId id="291" r:id="rId20"/>
    <p:sldId id="292" r:id="rId21"/>
    <p:sldId id="294" r:id="rId22"/>
    <p:sldId id="293" r:id="rId23"/>
    <p:sldId id="259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28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3202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CB082-1745-4FD3-A783-0E2382D061A8}" type="datetimeFigureOut">
              <a:rPr lang="ko-KR" altLang="en-US" smtClean="0"/>
              <a:t>2023-10-16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80070-BE31-4D4D-9D7D-70F201B37B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83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.jpeg"/><Relationship Id="rId11" Type="http://schemas.openxmlformats.org/officeDocument/2006/relationships/image" Target="../media/image22.png"/><Relationship Id="rId5" Type="http://schemas.openxmlformats.org/officeDocument/2006/relationships/image" Target="../media/image13.jpg"/><Relationship Id="rId10" Type="http://schemas.openxmlformats.org/officeDocument/2006/relationships/image" Target="../media/image21.png"/><Relationship Id="rId4" Type="http://schemas.openxmlformats.org/officeDocument/2006/relationships/image" Target="../media/image12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24.png"/><Relationship Id="rId4" Type="http://schemas.openxmlformats.org/officeDocument/2006/relationships/image" Target="../media/image12.jpe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26.png"/><Relationship Id="rId4" Type="http://schemas.openxmlformats.org/officeDocument/2006/relationships/image" Target="../media/image12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.jpeg"/><Relationship Id="rId11" Type="http://schemas.openxmlformats.org/officeDocument/2006/relationships/hyperlink" Target="https://www.freefind.com/" TargetMode="External"/><Relationship Id="rId5" Type="http://schemas.openxmlformats.org/officeDocument/2006/relationships/image" Target="../media/image13.jpg"/><Relationship Id="rId10" Type="http://schemas.openxmlformats.org/officeDocument/2006/relationships/hyperlink" Target="http://home.snafu.de/tilman/xenulink.html" TargetMode="External"/><Relationship Id="rId4" Type="http://schemas.openxmlformats.org/officeDocument/2006/relationships/image" Target="../media/image12.jpeg"/><Relationship Id="rId9" Type="http://schemas.openxmlformats.org/officeDocument/2006/relationships/hyperlink" Target="http://www.brokenlinkcheck.com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</p:cNvPr>
          <p:cNvSpPr txBox="1"/>
          <p:nvPr/>
        </p:nvSpPr>
        <p:spPr>
          <a:xfrm>
            <a:off x="0" y="4929926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95" y="612229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 Recipe for Success through the APS Star Route Website Competition</a:t>
            </a:r>
            <a:endParaRPr kumimoji="0"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1895" y="12775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Creating Better Philatelic Websites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427734"/>
            <a:ext cx="1949735" cy="1467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94916"/>
            <a:ext cx="1069387" cy="1400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9" y="1128683"/>
            <a:ext cx="1698602" cy="1064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92655"/>
            <a:ext cx="2170564" cy="150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21394"/>
            <a:ext cx="1471339" cy="1222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4" y="2092619"/>
            <a:ext cx="1357419" cy="10180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66948" y="1295794"/>
            <a:ext cx="3610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by Tom Fortunato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 the Rochester Philatelic Association</a:t>
            </a:r>
            <a:endParaRPr kumimoji="0"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38766" cy="3800543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DESIGN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ELEMENTS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Visual Design</a:t>
            </a:r>
            <a:endParaRPr lang="en-US" altLang="ko-KR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Eye appeal is important in grabbing the attention of viewers.  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Use of color, images and backgrounds uniformly among the pages is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important.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They should compliment one another.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Cluttered pages with too much in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text and/or images are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to be avoided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.  Having too little on a page is equally a turn-off.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Posting relevant videos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(created by the organization or originating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on other sites) can add interest and “longer eyeballs” on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site.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85748" y="1563638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6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38766" cy="3800543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DESIGN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ELEMENTS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Functionality</a:t>
            </a:r>
            <a:endParaRPr lang="en-US" altLang="ko-KR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Everyone expects a website to work properly.  All images should appear as expected and in a timely fashion.  Clickable links also should take you to the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correct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functioning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web page.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Viewing the same website using different browsers on the same screen can bring about slight differences in appearance, but should not be disruptive to viewers.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Websites can look different on a computer screen versus a tablet or cell phone.  Newer HTML computer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code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can detect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viewing screen size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and adjust the layout to optimize its appearance, with varying levels of success.  Sites written in older code display without this customization feature. 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85748" y="2571750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42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38766" cy="3800543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DESIGN ELEMENTS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Communication</a:t>
            </a:r>
            <a:endParaRPr lang="en-US" altLang="ko-KR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Every opportunity to encourage web-based communications, whether it be member-to-member or with the general public in some way, can only bring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positive results.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Guest books used to be a “must-have” on websites.  While they are still available to gain feedback, more responsive social media technologies have overshadowed their use.  Even so, email remains the easiest and most prolific tool used today.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Email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contacts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should be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easily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found.  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Groups that do not actively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promote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meetings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activities and events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on their sites are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really missing out! 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32240" y="3435846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71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BONUS POINTS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Miscellaneous Line Items</a:t>
            </a:r>
            <a:endParaRPr lang="en-US" altLang="ko-KR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This section is a catch-all for a variety of line items that don’t fall into the Content or Design categories, or are not necessarily vital or apply to every philatelic organization, but enhance a user’s experience.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Short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and relatable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URLs (web addresses) are best. 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Several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factors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affect algorithms that put a web site at the top of a search engine’s results.  Some can be influenced by the site’s coding, others by displayed and hidden key words.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Paid ads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from dealers and others can help defray website management costs and help members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obtain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material.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00192" y="411510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467" y="195486"/>
            <a:ext cx="2657475" cy="13906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840185" y="267494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649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So now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let’s mix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these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“ingredients”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and really cook! 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Here are my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ratings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a contestant’s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website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that came very close to the overall five judge average. Remember, line item ratings are from 1 (not present or needs improvement)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highlighted in red to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(excellent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in green. 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resulting score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total was 68.6 points versus the consensus average score of 70.</a:t>
            </a:r>
            <a:endParaRPr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312" y="1275606"/>
            <a:ext cx="2696072" cy="2977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199" y="1304059"/>
            <a:ext cx="2631554" cy="2505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7417" y="1429769"/>
            <a:ext cx="2756321" cy="112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8753" y="2852173"/>
            <a:ext cx="2533650" cy="108585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8350734" y="3079486"/>
            <a:ext cx="413548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350734" y="2791454"/>
            <a:ext cx="413548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462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2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5796136" cy="122413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Each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score equates to an award medal level as follows: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Silver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&lt;54 pts,  Large Silver 55-64 pts, Vermeil 65-74 pts, Large Vermeil 75-84 pts, Gold 85-89 pts, Large Gold 90+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pts.</a:t>
            </a:r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Feedback from all five judges for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entry is here: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174956"/>
            <a:ext cx="2446014" cy="104829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5716366" y="411510"/>
            <a:ext cx="84559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16366" y="267494"/>
            <a:ext cx="84559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560" y="1269882"/>
            <a:ext cx="7918622" cy="30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Here are the 2023 APS Star Route Website Contestants and results.  Congratulations, all!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68" y="477439"/>
            <a:ext cx="5760640" cy="3838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648" y="1822896"/>
            <a:ext cx="18573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5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Doggie Bag Take-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Aways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As is customary, the five judges were invited by APS contest coordinator Nora Bryson at the contest’s conclusion to discuss the overall process and results.  All agreed it was a worthwhile experience, although time consuming with 34 entries.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It is clear that philatelic groups with a member having website expertise, or resources to hire someone to construct and post updates, have a leg-up.  But it is getting easier for non-techie types to make impressive websites by using online creation applications, some of which are free.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An interesting discussion took place about whether content or design was more important.  The younger judges’ comments were design-centric, especially when it comes to the importance of having a mobile-friendly site, while those judges with a bit of grey favored content.  In the end,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finding a balance is the right solution.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home page should be kept uncluttered and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informative.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One that is engaging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and colorful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welcomes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the viewer to explore more of the site.  Logos, photos and images are great, but the introductory text is equally importance.  It should not overwhelm, but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briefly address most of the “Essential Information” line items mentioned earlier.</a:t>
            </a:r>
          </a:p>
          <a:p>
            <a:endParaRPr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How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can any philatelic web site not display some kind of philatelic item or element on their home page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Images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relevant to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club or collecting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specialty trump others. 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copyright symbol and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year necessary? 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Some sites display a copyright (©) symbol along with a year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at the bottom of their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home page and subsequent pages.  In fact, it’s not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needed if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the web site contains original content, which is automatically protected.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Listing only one year either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represents the year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site went live or that of its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latest update.</a:t>
            </a: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Quick tips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for a better web site (not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in any particular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order)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u="sng" dirty="0" smtClean="0">
                <a:latin typeface="Arial" pitchFamily="34" charset="0"/>
                <a:cs typeface="Arial" pitchFamily="34" charset="0"/>
              </a:rPr>
              <a:t>Content</a:t>
            </a:r>
            <a:endParaRPr lang="en-US" altLang="ko-KR" sz="1600" u="sng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Having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presentations and exhibits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adds to viewer interest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Always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post a PDF membership application and/or link to an online membership form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Having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an online payment system for dues or merchandise is a convenient feature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Link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to a calendar of upcoming events—meetings, stamp shows and such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Post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officer names, titles and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give their contact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details</a:t>
            </a:r>
          </a:p>
          <a:p>
            <a:pPr marL="111125" indent="-11112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A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sample newsletter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to download is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 plus, preferably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one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from the past 6-12 months</a:t>
            </a:r>
          </a:p>
          <a:p>
            <a:pPr marL="111125" indent="-11112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Describe what’s behind a Members Only area for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those who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cannot access it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Adding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or linking to informative videos will gain greater interest of the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viewer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89248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 had the privilege to be one of five judges for the 2023 American Philatelic Society Star Route Website Competition, an annual contest that critiques philatelic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websites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made by stamp club chapters and affiliate organizations associated with the APS.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judging panel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included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diverse group of APS members with experience in creating websites, publishing and social media representing collectors young and older alike.</a:t>
            </a: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Creating a website is much like cooking.  It starts by selecting good ingredients, then preparing and combining them into a hearty meal for everyone.  Diners are looking for food that’s both eye-appealing and satisfying.  So are website viewers!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This brief presentation summarizes our findings to allow all to share in best practices used by fellow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webmasters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.  The goal of the competition is to help improve both content and web design across the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board, present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best that our hobby has to offer to a worldwide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audience and reward those whose work we see.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Quick tips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continued…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u="sng" dirty="0" smtClean="0">
                <a:latin typeface="Arial" pitchFamily="34" charset="0"/>
                <a:cs typeface="Arial" pitchFamily="34" charset="0"/>
              </a:rPr>
              <a:t>Content</a:t>
            </a:r>
            <a:endParaRPr lang="en-US" altLang="ko-KR" sz="1600" u="sng" dirty="0">
              <a:latin typeface="Arial" pitchFamily="34" charset="0"/>
              <a:cs typeface="Arial" pitchFamily="34" charset="0"/>
            </a:endParaRPr>
          </a:p>
          <a:p>
            <a:pPr marL="111125" indent="-11112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Check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all links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regularly to make sure they work-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use an online tool like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hlinkClick r:id="rId9"/>
              </a:rPr>
              <a:t>www.brokenlinkcheck.com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an older application called Xenu </a:t>
            </a:r>
            <a:r>
              <a:rPr lang="en-US" altLang="ko-KR" sz="1600" dirty="0">
                <a:latin typeface="Arial" pitchFamily="34" charset="0"/>
                <a:cs typeface="Arial" pitchFamily="34" charset="0"/>
                <a:hlinkClick r:id="rId10"/>
              </a:rPr>
              <a:t>http://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hlinkClick r:id="rId10"/>
              </a:rPr>
              <a:t>home.snafu.de/tilman/xenulink.html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validate they function</a:t>
            </a:r>
          </a:p>
          <a:p>
            <a:pPr marL="111125" indent="-11112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A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search feature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allows visitors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to quickly find what they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need -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check out </a:t>
            </a:r>
            <a:r>
              <a:rPr lang="en-US" altLang="ko-KR" sz="1600" dirty="0">
                <a:latin typeface="Arial" pitchFamily="34" charset="0"/>
                <a:cs typeface="Arial" pitchFamily="34" charset="0"/>
                <a:hlinkClick r:id="rId11"/>
              </a:rPr>
              <a:t>https://www.freefind.com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hlinkClick r:id="rId11"/>
              </a:rPr>
              <a:t>/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or another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free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application like it</a:t>
            </a:r>
          </a:p>
          <a:p>
            <a:pPr marL="111125" indent="-11112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Use interactive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Google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or similar maps to pinpoint locations that allow viewers to customize information they need</a:t>
            </a:r>
          </a:p>
          <a:p>
            <a:pPr marL="111125" indent="-111125"/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Offering members of the public a free evaluation (</a:t>
            </a:r>
            <a:r>
              <a:rPr lang="en-US" altLang="ko-KR" sz="1600" i="1" dirty="0" smtClean="0">
                <a:latin typeface="Arial" pitchFamily="34" charset="0"/>
                <a:cs typeface="Arial" pitchFamily="34" charset="0"/>
              </a:rPr>
              <a:t>not </a:t>
            </a:r>
            <a:r>
              <a:rPr lang="en-US" altLang="ko-KR" sz="1600" i="1" u="sng" dirty="0" smtClean="0">
                <a:latin typeface="Arial" pitchFamily="34" charset="0"/>
                <a:cs typeface="Arial" pitchFamily="34" charset="0"/>
              </a:rPr>
              <a:t>formal appraisal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 service for philatelic items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before in-person meetings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will draw their community’s attention to the club and bring in material possibly for sale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6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748464" cy="4464496"/>
          </a:xfrm>
        </p:spPr>
        <p:txBody>
          <a:bodyPr/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Quick tips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continued…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u="sng" dirty="0">
                <a:latin typeface="Arial" pitchFamily="34" charset="0"/>
                <a:cs typeface="Arial" pitchFamily="34" charset="0"/>
              </a:rPr>
              <a:t>Design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Use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home page images relevant to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club or collecting specialty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Use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quality and high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resolution images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Font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sizes should be uniform and large enough for the average (and older) viewer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Every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web page should display a consistent navigation menu</a:t>
            </a:r>
          </a:p>
          <a:p>
            <a:pPr marL="111125" indent="-11112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If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social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media [Facebook, Twitter (X), etc.] or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blog is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uzed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make sure the content is updated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regularly</a:t>
            </a:r>
          </a:p>
          <a:p>
            <a:pPr marL="111125" indent="-111125"/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 marL="111125" indent="-111125" algn="ctr"/>
            <a:r>
              <a:rPr lang="en-US" altLang="ko-KR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now up to you!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873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619672" y="267494"/>
            <a:ext cx="6120680" cy="3775516"/>
          </a:xfrm>
        </p:spPr>
        <p:txBody>
          <a:bodyPr/>
          <a:lstStyle/>
          <a:p>
            <a:pPr algn="ctr"/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To paraphrase a popular jingle…</a:t>
            </a:r>
          </a:p>
          <a:p>
            <a:pPr algn="ctr"/>
            <a:endParaRPr lang="en-US" altLang="ko-KR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Better Ingredients…</a:t>
            </a:r>
          </a:p>
          <a:p>
            <a:pPr algn="ctr"/>
            <a:endParaRPr lang="en-US" altLang="ko-KR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Better Websites…</a:t>
            </a:r>
          </a:p>
          <a:p>
            <a:pPr algn="ctr"/>
            <a:endParaRPr lang="en-US" altLang="ko-KR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APS!</a:t>
            </a:r>
            <a:endParaRPr lang="ko-KR" alt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0027"/>
            <a:ext cx="1788132" cy="2294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40027"/>
            <a:ext cx="1790373" cy="2294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57" y="3204090"/>
            <a:ext cx="2597274" cy="16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889248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Food for thought…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does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have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(or want)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website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begin with?  Here are three reasons: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Promotion of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organization’ collecting interests and specialties.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Gain new members.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 current members informed about programs and services offered.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someone visiting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person already has an interest in philately and is seeing what your group has to offer.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person is already a member and looking for an update about a program or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service.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person has no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of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philately and is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seeking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information about something owned.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Matching the interests of the viewer with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content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easily as possible is the key.</a:t>
            </a: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85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Scoring for the competition was done on a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point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basis covering a wide variety of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line items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broken down in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two main categories, Content and Design, with a few additional points awarded as a bonus.  Review “Content” items here to the right. Both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categories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were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broken down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into sub-categories in blue, each with various line items. </a:t>
            </a: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Judges reviewed all 34 website entries on their own, rating each line item from 1 (non-existent or needs improvement) to 5 (excellent).  Those were added up and pro-rated against the maximum points in the sub-category.  For example: If the rating sum of all 6 line items in the Quality of Content sub-category was 15 out of the maximum of 30, 50% of the 15 maximum rating would result in a score of 7.5 points.  It’s not as complicated as it seems!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57475" cy="371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0021" y="1560529"/>
            <a:ext cx="1229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Sub-categories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100635" y="483518"/>
            <a:ext cx="888655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67701" y="1840637"/>
            <a:ext cx="1365877" cy="11741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02809" y="1680374"/>
            <a:ext cx="1061479" cy="1602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39789" y="3144792"/>
            <a:ext cx="61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  items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137968" y="3227562"/>
            <a:ext cx="1295610" cy="583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137968" y="3227564"/>
            <a:ext cx="1295610" cy="583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156176" y="3366063"/>
            <a:ext cx="1224136" cy="178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137968" y="3478869"/>
            <a:ext cx="1561421" cy="511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125131" y="3581179"/>
            <a:ext cx="1255181" cy="876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125131" y="3697499"/>
            <a:ext cx="1308447" cy="982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81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Here are the competition’s “Design Elements” sub-categories and line items to the right, along with Bonus section below.</a:t>
            </a: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scoring sub-categories and line items continue to change from year to year to better reflect the evolution of web technology and website content.  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Take a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closer look at these on the upcoming slides.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765" y="176598"/>
            <a:ext cx="2686528" cy="376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4670" y="2577827"/>
            <a:ext cx="2628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87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57475" cy="3714750"/>
          </a:xfrm>
          <a:prstGeom prst="rect">
            <a:avLst/>
          </a:prstGeom>
        </p:spPr>
      </p:pic>
      <p:sp>
        <p:nvSpPr>
          <p:cNvPr id="13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CONTENT ELEMENTS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Essential Information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These line items cover the most important info for viewers.  The best websites briefly answer these questions up front: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1.  What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does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club specialize in or collect?</a:t>
            </a:r>
          </a:p>
          <a:p>
            <a:pPr marL="282575" indent="-28257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2.  How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long has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club been around and how many current members are there?</a:t>
            </a:r>
          </a:p>
          <a:p>
            <a:pPr marL="282575" indent="-282575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3.  If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local, where, when and how frequently does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club meet?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4.  What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are the benefits of membership and how can I join?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5.  Where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is the organization located?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6.  Who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can I contact if I have a question?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Linked pages can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give further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details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these as well as provide additional content, like news, upcoming events, exhibits and presentations.  Social media links show viewers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group uses the latest communication tools!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372200" y="411510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74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57475" cy="3714750"/>
          </a:xfrm>
          <a:prstGeom prst="rect">
            <a:avLst/>
          </a:prstGeom>
        </p:spPr>
      </p:pic>
      <p:sp>
        <p:nvSpPr>
          <p:cNvPr id="13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CONTENT ELEMENTS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Quality of Content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Websites get “stale” quickly or just “rot” if the content is rarely changed.  A guarantee of “freshness” is easy by adding “Last Updated…” on the home page or placing dates elsewhere on meaningful content, like newsletters, photos, calendar of events, etc.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No one likes to see typos or read poorly written text.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Having someone else review content before posting online, or immediately after posting, can quickly catch these glitches.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An engaging web site is one that gives viewers a sense of craving more!  This is totally subjective, but original and unique content raises a site’s “it’s got it” factor.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97716" y="1779662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52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57475" cy="3714750"/>
          </a:xfrm>
          <a:prstGeom prst="rect">
            <a:avLst/>
          </a:prstGeom>
        </p:spPr>
      </p:pic>
      <p:sp>
        <p:nvSpPr>
          <p:cNvPr id="13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CONTENT ELEMENTS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Membership</a:t>
            </a: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website should be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group’s primary recruitment tool with the general public.  Give prospects what they want!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Almost all organizations have bylaws or rules of how the club manages itself.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Posting these imply stability and order.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Viewers should know how many members there are now.  Finding member references in words and pictures throughout the site displays a sense of family and comradery.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downloadable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PDF or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online application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is a must along with instructions on how dues are to be collected.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85748" y="3075806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34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2125"/>
            <a:ext cx="1019944" cy="67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2125"/>
            <a:ext cx="1127504" cy="67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84" y="4322124"/>
            <a:ext cx="1057271" cy="67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5" y="4315743"/>
            <a:ext cx="1151257" cy="68112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84469"/>
              </p:ext>
            </p:extLst>
          </p:nvPr>
        </p:nvGraphicFramePr>
        <p:xfrm>
          <a:off x="5856312" y="4322124"/>
          <a:ext cx="929436" cy="67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r:id="rId7" imgW="8850600" imgH="6425280" progId="">
                  <p:embed/>
                </p:oleObj>
              </mc:Choice>
              <mc:Fallback>
                <p:oleObj r:id="rId7" imgW="885060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312" y="4322124"/>
                        <a:ext cx="929436" cy="67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195486"/>
            <a:ext cx="2638766" cy="3800543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0" y="195486"/>
            <a:ext cx="6012160" cy="4464496"/>
          </a:xfrm>
        </p:spPr>
        <p:txBody>
          <a:bodyPr/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DESIGN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ELEMENTS –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Structure and Navigation</a:t>
            </a:r>
            <a:endParaRPr lang="en-US" altLang="ko-KR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Design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covers abroad spectrum when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it comes to web sites, but is broken down into four sub-categories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for simplicity.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Structure and navigation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is rather self-explanatory.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It should be easy to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maneuver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from page to page throughout the site no matter the start or end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point.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Like chapters in a book, a website is best divided into easy to understand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sections with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appropriately titled sub-pages.</a:t>
            </a: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Lastly, inclusion of a search engine or site map will help visitors find what they need quickly.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00192" y="411510"/>
            <a:ext cx="5945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241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2093</Words>
  <Application>Microsoft Office PowerPoint</Application>
  <PresentationFormat>On-screen Show (16:9)</PresentationFormat>
  <Paragraphs>158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맑은 고딕</vt:lpstr>
      <vt:lpstr>Arial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Tom Fortunato</cp:lastModifiedBy>
  <cp:revision>138</cp:revision>
  <dcterms:created xsi:type="dcterms:W3CDTF">2014-04-01T16:27:38Z</dcterms:created>
  <dcterms:modified xsi:type="dcterms:W3CDTF">2023-10-16T19:01:11Z</dcterms:modified>
</cp:coreProperties>
</file>