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9" r:id="rId2"/>
    <p:sldId id="475" r:id="rId3"/>
    <p:sldId id="510" r:id="rId4"/>
    <p:sldId id="538" r:id="rId5"/>
    <p:sldId id="480" r:id="rId6"/>
    <p:sldId id="481" r:id="rId7"/>
    <p:sldId id="513" r:id="rId8"/>
    <p:sldId id="504" r:id="rId9"/>
    <p:sldId id="505" r:id="rId10"/>
    <p:sldId id="484" r:id="rId11"/>
    <p:sldId id="506" r:id="rId12"/>
    <p:sldId id="509" r:id="rId13"/>
    <p:sldId id="514" r:id="rId14"/>
    <p:sldId id="535" r:id="rId15"/>
    <p:sldId id="515" r:id="rId16"/>
    <p:sldId id="511" r:id="rId17"/>
    <p:sldId id="524" r:id="rId18"/>
    <p:sldId id="512" r:id="rId19"/>
    <p:sldId id="536" r:id="rId20"/>
    <p:sldId id="537" r:id="rId21"/>
    <p:sldId id="516" r:id="rId22"/>
    <p:sldId id="482" r:id="rId23"/>
    <p:sldId id="500" r:id="rId24"/>
    <p:sldId id="492" r:id="rId25"/>
    <p:sldId id="494" r:id="rId26"/>
    <p:sldId id="503" r:id="rId27"/>
    <p:sldId id="508" r:id="rId28"/>
    <p:sldId id="493" r:id="rId29"/>
    <p:sldId id="495" r:id="rId30"/>
    <p:sldId id="521" r:id="rId31"/>
    <p:sldId id="520" r:id="rId32"/>
    <p:sldId id="523" r:id="rId33"/>
    <p:sldId id="519" r:id="rId34"/>
    <p:sldId id="517" r:id="rId35"/>
    <p:sldId id="522" r:id="rId36"/>
    <p:sldId id="525" r:id="rId37"/>
    <p:sldId id="526" r:id="rId38"/>
    <p:sldId id="527" r:id="rId39"/>
    <p:sldId id="528" r:id="rId40"/>
    <p:sldId id="529" r:id="rId41"/>
    <p:sldId id="530" r:id="rId42"/>
    <p:sldId id="531" r:id="rId43"/>
    <p:sldId id="533" r:id="rId44"/>
    <p:sldId id="534" r:id="rId45"/>
    <p:sldId id="452" r:id="rId46"/>
    <p:sldId id="53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41" autoAdjust="0"/>
    <p:restoredTop sz="94669" autoAdjust="0"/>
  </p:normalViewPr>
  <p:slideViewPr>
    <p:cSldViewPr snapToObjects="1">
      <p:cViewPr varScale="1">
        <p:scale>
          <a:sx n="71" d="100"/>
          <a:sy n="71" d="100"/>
        </p:scale>
        <p:origin x="-4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140" d="100"/>
          <a:sy n="140" d="100"/>
        </p:scale>
        <p:origin x="-4856" y="-55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19D8B-C26F-F042-860F-6A231367C168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BB03E-7C64-8D4A-8987-332CDC387C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40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2D65A-799B-F34E-A349-331E0A629AC6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9F41F-5F7B-7845-B6DD-09CDA1364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41F-5F7B-7845-B6DD-09CDA136442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0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492875"/>
            <a:ext cx="7772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Times New Roman"/>
                <a:cs typeface="Times New Roman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  <a:prstGeom prst="rect">
            <a:avLst/>
          </a:prstGeom>
        </p:spPr>
        <p:txBody>
          <a:bodyPr/>
          <a:lstStyle/>
          <a:p>
            <a:fld id="{85CA9E39-2ED1-3545-8E1C-2CCCC2E2C32E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  <a:prstGeom prst="rect">
            <a:avLst/>
          </a:prstGeom>
        </p:spPr>
        <p:txBody>
          <a:bodyPr/>
          <a:lstStyle/>
          <a:p>
            <a:fld id="{37160975-7CF9-B74A-B64F-C0C766DBAC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dirty="0" smtClean="0"/>
              <a:t>Click to edit Master title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5800" y="19050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0" baseline="0">
          <a:solidFill>
            <a:schemeClr val="tx2">
              <a:satMod val="200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endParaRPr lang="en-US" sz="4400" i="1" dirty="0"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9334" y="41347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524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>
                <a:latin typeface="Arial Rounded MT Bold"/>
                <a:cs typeface="Arial Rounded MT Bold"/>
              </a:rPr>
              <a:t>Rochester Philatelic Association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 Rounded MT Bold"/>
                <a:cs typeface="Arial Rounded MT Bold"/>
              </a:rPr>
              <a:t>George T. Fekete</a:t>
            </a:r>
            <a:br>
              <a:rPr lang="en-US" sz="2400" dirty="0" smtClean="0">
                <a:latin typeface="Arial Rounded MT Bold"/>
                <a:cs typeface="Arial Rounded MT Bold"/>
              </a:rPr>
            </a:br>
            <a:r>
              <a:rPr lang="en-US" sz="2400" dirty="0" smtClean="0">
                <a:latin typeface="Arial Rounded MT Bold"/>
                <a:cs typeface="Arial Rounded MT Bold"/>
              </a:rPr>
              <a:t>March 8,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23" y="1524001"/>
            <a:ext cx="2549354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Inventory Spreadsheet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Final Format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 descr="PanAm Input Formatted XLS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" y="1905000"/>
            <a:ext cx="840541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Inventory Spreadsheet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Steps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5670" y="1752600"/>
            <a:ext cx="7432661" cy="2286000"/>
            <a:chOff x="685800" y="1752600"/>
            <a:chExt cx="7432661" cy="2286000"/>
          </a:xfrm>
        </p:grpSpPr>
        <p:pic>
          <p:nvPicPr>
            <p:cNvPr id="11" name="Picture 10" descr="PanAm Input Template Cropped XLSX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752600"/>
              <a:ext cx="3534959" cy="2286000"/>
            </a:xfrm>
            <a:prstGeom prst="rect">
              <a:avLst/>
            </a:prstGeom>
          </p:spPr>
        </p:pic>
        <p:pic>
          <p:nvPicPr>
            <p:cNvPr id="13" name="Picture 12" descr="PanAm Input Cropped XLS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52600"/>
              <a:ext cx="3546461" cy="2286000"/>
            </a:xfrm>
            <a:prstGeom prst="rect">
              <a:avLst/>
            </a:prstGeom>
          </p:spPr>
        </p:pic>
      </p:grpSp>
      <p:pic>
        <p:nvPicPr>
          <p:cNvPr id="14" name="Picture 13" descr="PanAm Input Formatted Cropped XLS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6" y="4343400"/>
            <a:ext cx="320934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Inventory Spreadsheet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Printed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" y="2325964"/>
            <a:ext cx="8405410" cy="32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5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Productivity Software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Presentation</a:t>
            </a:r>
          </a:p>
          <a:p>
            <a:pPr lvl="1"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Major Vendors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Microsoft PowerPoint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Apple Keynote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581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Text Editing/Word Processing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 descr="Computers &amp; Philately Overview Title 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941">
            <a:off x="2039907" y="2066387"/>
            <a:ext cx="5064187" cy="38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Productivity Software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Text Editing/Word Processing</a:t>
            </a:r>
          </a:p>
          <a:p>
            <a:pPr lvl="1"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Major Vendors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Microsoft Word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Apple </a:t>
            </a: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Pages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Album Pages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Exhibit Pages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Publishing (e.g. Newsletters; Articles)</a:t>
            </a:r>
          </a:p>
        </p:txBody>
      </p:sp>
    </p:spTree>
    <p:extLst>
      <p:ext uri="{BB962C8B-B14F-4D97-AF65-F5344CB8AC3E}">
        <p14:creationId xmlns:p14="http://schemas.microsoft.com/office/powerpoint/2010/main" val="33581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Text Editing/Word Processing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8" name="Picture 7" descr="Album Page Example Compress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3709555" cy="480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2663785"/>
            <a:ext cx="3505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 Rounded MT Bold"/>
                <a:cs typeface="Arial Rounded MT Bold"/>
              </a:rPr>
              <a:t>Notes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>
                <a:latin typeface="Arial Rounded MT Bold"/>
                <a:cs typeface="Arial Rounded MT Bold"/>
              </a:rPr>
              <a:t>Acid-Free Paper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>
                <a:latin typeface="Arial Rounded MT Bold"/>
                <a:cs typeface="Arial Rounded MT Bold"/>
              </a:rPr>
              <a:t>Moderately-Heavy Stock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>
                <a:latin typeface="Arial Rounded MT Bold"/>
                <a:cs typeface="Arial Rounded MT Bold"/>
              </a:rPr>
              <a:t>Free Templates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>
                <a:latin typeface="Arial Rounded MT Bold"/>
                <a:cs typeface="Arial Rounded MT Bold"/>
              </a:rPr>
              <a:t>Commercial Templates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710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Text Editing/Word Processing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1502" y="1905000"/>
            <a:ext cx="7760997" cy="4212336"/>
            <a:chOff x="727683" y="1905000"/>
            <a:chExt cx="7760997" cy="4212336"/>
          </a:xfrm>
        </p:grpSpPr>
        <p:pic>
          <p:nvPicPr>
            <p:cNvPr id="5" name="Picture 4" descr="Griffith Album Page 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83" y="1905000"/>
              <a:ext cx="3691917" cy="4212336"/>
            </a:xfrm>
            <a:prstGeom prst="rect">
              <a:avLst/>
            </a:prstGeom>
          </p:spPr>
        </p:pic>
        <p:pic>
          <p:nvPicPr>
            <p:cNvPr id="7" name="Picture 6" descr="Griffith Album Page 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905000"/>
              <a:ext cx="3688080" cy="4212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1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Text Editing/Word Processing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19824"/>
            <a:ext cx="6238434" cy="45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Text Editing/Word Processing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56" y="1819824"/>
            <a:ext cx="5928321" cy="45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8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343400"/>
          </a:xfrm>
        </p:spPr>
        <p:txBody>
          <a:bodyPr lIns="0" tIns="0" rIns="0" bIns="0" anchor="ctr" anchorCtr="1">
            <a:normAutofit/>
          </a:bodyPr>
          <a:lstStyle/>
          <a:p>
            <a:pPr marL="68580" indent="0" algn="ctr">
              <a:buClrTx/>
              <a:buNone/>
            </a:pPr>
            <a:r>
              <a:rPr lang="en-US" sz="9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Tools</a:t>
            </a:r>
            <a:endParaRPr lang="en-US" sz="9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629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Text Editing/Word Processing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56" y="1821203"/>
            <a:ext cx="5928321" cy="457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343400"/>
          </a:xfrm>
        </p:spPr>
        <p:txBody>
          <a:bodyPr lIns="0" tIns="0" rIns="0" bIns="0" anchor="ctr" anchorCtr="1">
            <a:normAutofit/>
          </a:bodyPr>
          <a:lstStyle/>
          <a:p>
            <a:pPr marL="68580" indent="0" algn="ctr">
              <a:buClrTx/>
              <a:buNone/>
            </a:pPr>
            <a:r>
              <a:rPr lang="en-US" sz="9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Graphics</a:t>
            </a:r>
            <a:endParaRPr lang="en-US" sz="9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281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Graphics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Software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 numCol="2">
            <a:normAutofit fontScale="92500" lnSpcReduction="10000"/>
          </a:bodyPr>
          <a:lstStyle/>
          <a:p>
            <a:pPr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Image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Raster (Pixel-Based)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Vector (Math-Based)</a:t>
            </a:r>
          </a:p>
          <a:p>
            <a:pPr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Tool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Adobe Creative Suite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Photoshop (Raster Graphics)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Illustrator (Vector Graphics)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InDesign (Publishing)</a:t>
            </a:r>
          </a:p>
          <a:p>
            <a:pPr marL="768096" lvl="2" indent="0">
              <a:buClrTx/>
              <a:buNone/>
            </a:pP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marL="768096" lvl="2" indent="0">
              <a:buClrTx/>
              <a:buNone/>
            </a:pP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Other (e.g. Dreamweaver)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Photoshop Elements (PSE</a:t>
            </a: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)</a:t>
            </a:r>
          </a:p>
          <a:p>
            <a:pPr lvl="1">
              <a:buClrTx/>
            </a:pP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Format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JPEG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PDF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PNG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GIF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PSD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664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Graphics Lingo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Pixel</a:t>
            </a:r>
          </a:p>
          <a:p>
            <a:pPr lvl="1"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Tiny </a:t>
            </a: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C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olored </a:t>
            </a: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S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quare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~72 Pixels Per Inch</a:t>
            </a:r>
          </a:p>
          <a:p>
            <a:pPr>
              <a:buClrTx/>
              <a:buFont typeface="Wingdings"/>
              <a:buChar char=""/>
            </a:pPr>
            <a:r>
              <a:rPr lang="en-US" sz="3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Color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RGB, </a:t>
            </a:r>
            <a:r>
              <a:rPr lang="en-US" sz="2800" dirty="0" err="1">
                <a:solidFill>
                  <a:srgbClr val="FFFFFF"/>
                </a:solidFill>
                <a:latin typeface="Arial Rounded MT Bold"/>
                <a:cs typeface="Arial Rounded MT Bold"/>
              </a:rPr>
              <a:t>Grayscale</a:t>
            </a: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 or Black &amp; White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CMYK for High Quality Printing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Professional Level Software</a:t>
            </a:r>
          </a:p>
        </p:txBody>
      </p:sp>
    </p:spTree>
    <p:extLst>
      <p:ext uri="{BB962C8B-B14F-4D97-AF65-F5344CB8AC3E}">
        <p14:creationId xmlns:p14="http://schemas.microsoft.com/office/powerpoint/2010/main" val="14309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Image Lingo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3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Resolution</a:t>
            </a:r>
          </a:p>
          <a:p>
            <a:pPr lvl="1"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Pixels </a:t>
            </a: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Per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Inch (</a:t>
            </a: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ppi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)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2">
              <a:buClrTx/>
              <a:buFont typeface="Wingdings"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Typically, </a:t>
            </a: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Each Pixel Represents</a:t>
            </a:r>
          </a:p>
          <a:p>
            <a:pPr lvl="3">
              <a:buClrTx/>
              <a:buFont typeface="Lucida Grande"/>
              <a:buChar char="-"/>
            </a:pPr>
            <a:r>
              <a:rPr lang="en-US" sz="2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One </a:t>
            </a:r>
            <a:r>
              <a:rPr lang="en-US" sz="2000" dirty="0">
                <a:solidFill>
                  <a:srgbClr val="FFFFFF"/>
                </a:solidFill>
                <a:latin typeface="Arial Rounded MT Bold"/>
                <a:cs typeface="Arial Rounded MT Bold"/>
              </a:rPr>
              <a:t>of 16.7 M</a:t>
            </a:r>
            <a:r>
              <a:rPr lang="en-US" sz="2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illion Colors</a:t>
            </a:r>
            <a:endParaRPr lang="en-US" sz="20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3">
              <a:buClrTx/>
              <a:buFont typeface="Lucida Grande"/>
              <a:buChar char="-"/>
            </a:pPr>
            <a:r>
              <a:rPr lang="en-US" sz="2000" dirty="0">
                <a:solidFill>
                  <a:srgbClr val="FFFFFF"/>
                </a:solidFill>
                <a:latin typeface="Arial Rounded MT Bold"/>
                <a:cs typeface="Arial Rounded MT Bold"/>
              </a:rPr>
              <a:t>One of 256 </a:t>
            </a:r>
            <a:r>
              <a:rPr lang="en-US" sz="2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Shades of Gray</a:t>
            </a:r>
          </a:p>
          <a:p>
            <a:pPr lvl="3">
              <a:buClrTx/>
              <a:buFont typeface="Lucida Grande"/>
              <a:buChar char="-"/>
            </a:pPr>
            <a:r>
              <a:rPr lang="en-US" sz="2000" dirty="0">
                <a:solidFill>
                  <a:srgbClr val="FFFFFF"/>
                </a:solidFill>
                <a:latin typeface="Arial Rounded MT Bold"/>
                <a:cs typeface="Arial Rounded MT Bold"/>
              </a:rPr>
              <a:t>Measure of Monitor Pixel Density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Dots Per Inch (dpi)</a:t>
            </a:r>
          </a:p>
          <a:p>
            <a:pPr lvl="2">
              <a:buClrTx/>
              <a:buFont typeface="Wingdings"/>
              <a:buChar char=""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Measure of Printed Image Density</a:t>
            </a:r>
          </a:p>
          <a:p>
            <a:pPr lvl="2">
              <a:buClrTx/>
              <a:buFont typeface="Wingdings"/>
              <a:buChar char=""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Printers &amp; Scanners</a:t>
            </a:r>
          </a:p>
          <a:p>
            <a:pPr lvl="2">
              <a:buClrTx/>
              <a:buFont typeface="Wingdings"/>
              <a:buChar char=""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Often (Mistakenly) Used Interchangeably with </a:t>
            </a:r>
            <a:r>
              <a:rPr lang="en-US" dirty="0" err="1">
                <a:solidFill>
                  <a:srgbClr val="FFFFFF"/>
                </a:solidFill>
                <a:latin typeface="Arial Rounded MT Bold"/>
                <a:cs typeface="Arial Rounded MT Bold"/>
              </a:rPr>
              <a:t>ppi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982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Pixelation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2133601"/>
            <a:ext cx="2441448" cy="3462243"/>
            <a:chOff x="301293" y="2176557"/>
            <a:chExt cx="2441448" cy="3462243"/>
          </a:xfrm>
        </p:grpSpPr>
        <p:sp>
          <p:nvSpPr>
            <p:cNvPr id="7" name="TextBox 6"/>
            <p:cNvSpPr txBox="1"/>
            <p:nvPr/>
          </p:nvSpPr>
          <p:spPr>
            <a:xfrm>
              <a:off x="301293" y="5269468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 Rounded MT Bold"/>
                  <a:cs typeface="Arial Rounded MT Bold"/>
                </a:rPr>
                <a:t>Resolution: 600 </a:t>
              </a:r>
              <a:r>
                <a:rPr lang="en-US" dirty="0">
                  <a:latin typeface="Arial Rounded MT Bold"/>
                  <a:cs typeface="Arial Rounded MT Bold"/>
                </a:rPr>
                <a:t>d</a:t>
              </a:r>
              <a:r>
                <a:rPr lang="en-US" dirty="0" smtClean="0">
                  <a:latin typeface="Arial Rounded MT Bold"/>
                  <a:cs typeface="Arial Rounded MT Bold"/>
                </a:rPr>
                <a:t>pi</a:t>
              </a:r>
              <a:endParaRPr lang="en-US" dirty="0">
                <a:latin typeface="Arial Rounded MT Bold"/>
                <a:cs typeface="Arial Rounded MT Bold"/>
              </a:endParaRPr>
            </a:p>
          </p:txBody>
        </p:sp>
        <p:pic>
          <p:nvPicPr>
            <p:cNvPr id="8" name="Picture 7" descr="Scott 3106 Computer Technology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293" y="2176557"/>
              <a:ext cx="2439319" cy="306911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172200" y="2133600"/>
            <a:ext cx="2444496" cy="3462244"/>
            <a:chOff x="6172200" y="2176556"/>
            <a:chExt cx="2444496" cy="3462244"/>
          </a:xfrm>
        </p:grpSpPr>
        <p:pic>
          <p:nvPicPr>
            <p:cNvPr id="10" name="Picture 9" descr="Scott 3106 Computer Technology 36 ppi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2200" y="2176556"/>
              <a:ext cx="2444496" cy="30556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2200" y="5269468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 Rounded MT Bold"/>
                  <a:cs typeface="Arial Rounded MT Bold"/>
                </a:rPr>
                <a:t>Resolution: 36 </a:t>
              </a:r>
              <a:r>
                <a:rPr lang="en-US" dirty="0">
                  <a:latin typeface="Arial Rounded MT Bold"/>
                  <a:cs typeface="Arial Rounded MT Bold"/>
                </a:rPr>
                <a:t>d</a:t>
              </a:r>
              <a:r>
                <a:rPr lang="en-US" dirty="0" smtClean="0">
                  <a:latin typeface="Arial Rounded MT Bold"/>
                  <a:cs typeface="Arial Rounded MT Bold"/>
                </a:rPr>
                <a:t>pi</a:t>
              </a:r>
              <a:endParaRPr lang="en-US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0211" y="2133601"/>
            <a:ext cx="2441448" cy="3462243"/>
            <a:chOff x="3350211" y="2176557"/>
            <a:chExt cx="2441448" cy="3462243"/>
          </a:xfrm>
        </p:grpSpPr>
        <p:pic>
          <p:nvPicPr>
            <p:cNvPr id="13" name="Picture 12" descr="Scott 3106 Computer Technology Pixels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2341" y="2176557"/>
              <a:ext cx="2439318" cy="30812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350211" y="5269468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 Rounded MT Bold"/>
                  <a:cs typeface="Arial Rounded MT Bold"/>
                </a:rPr>
                <a:t>Resolution: 72 </a:t>
              </a:r>
              <a:r>
                <a:rPr lang="en-US" dirty="0">
                  <a:latin typeface="Arial Rounded MT Bold"/>
                  <a:cs typeface="Arial Rounded MT Bold"/>
                </a:rPr>
                <a:t>d</a:t>
              </a:r>
              <a:r>
                <a:rPr lang="en-US" dirty="0" smtClean="0">
                  <a:latin typeface="Arial Rounded MT Bold"/>
                  <a:cs typeface="Arial Rounded MT Bold"/>
                </a:rPr>
                <a:t>pi</a:t>
              </a:r>
              <a:endParaRPr lang="en-US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2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Typical File Types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Content Placeholder 11"/>
          <p:cNvSpPr txBox="1">
            <a:spLocks/>
          </p:cNvSpPr>
          <p:nvPr/>
        </p:nvSpPr>
        <p:spPr>
          <a:xfrm>
            <a:off x="685800" y="5486400"/>
            <a:ext cx="7772400" cy="1066800"/>
          </a:xfrm>
          <a:prstGeom prst="rect">
            <a:avLst/>
          </a:prstGeom>
          <a:ln w="38100" cmpd="dbl">
            <a:solidFill>
              <a:schemeClr val="tx1"/>
            </a:solidFill>
          </a:ln>
        </p:spPr>
        <p:txBody>
          <a:bodyPr vert="horz">
            <a:normAutofit fontScale="70000" lnSpcReduction="20000"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/>
              <a:buNone/>
            </a:pPr>
            <a:r>
              <a:rPr lang="en-US" sz="1800" u="sng" dirty="0" smtClean="0">
                <a:latin typeface="Arial Rounded MT Bold"/>
                <a:cs typeface="Arial Rounded MT Bold"/>
              </a:rPr>
              <a:t>Other</a:t>
            </a:r>
          </a:p>
          <a:p>
            <a:pPr marL="293688" indent="-233363"/>
            <a:r>
              <a:rPr lang="en-US" sz="1800" dirty="0" smtClean="0">
                <a:latin typeface="Arial Rounded MT Bold"/>
                <a:cs typeface="Arial Rounded MT Bold"/>
              </a:rPr>
              <a:t>PSD (Photoshop File): typically the working document in Photoshop or Photoshop Elements</a:t>
            </a:r>
          </a:p>
          <a:p>
            <a:pPr marL="293688" indent="-233363"/>
            <a:r>
              <a:rPr lang="en-US" sz="1800" dirty="0" smtClean="0">
                <a:latin typeface="Arial Rounded MT Bold"/>
                <a:cs typeface="Arial Rounded MT Bold"/>
              </a:rPr>
              <a:t>PDF (Portable Document Format): generally used to share documents with others who have different software or platforms</a:t>
            </a:r>
            <a:endParaRPr lang="en-US" sz="1800" dirty="0">
              <a:latin typeface="Arial Rounded MT Bold"/>
              <a:cs typeface="Arial Rounded MT Bold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631744"/>
              </p:ext>
            </p:extLst>
          </p:nvPr>
        </p:nvGraphicFramePr>
        <p:xfrm>
          <a:off x="685800" y="1772920"/>
          <a:ext cx="7772400" cy="3408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0"/>
                <a:gridCol w="1554480"/>
                <a:gridCol w="1554480"/>
                <a:gridCol w="1554480"/>
                <a:gridCol w="1554480"/>
              </a:tblGrid>
              <a:tr h="370840">
                <a:tc>
                  <a:txBody>
                    <a:bodyPr/>
                    <a:lstStyle/>
                    <a:p>
                      <a:endParaRPr lang="en-US" sz="1500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TIFF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PNG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JPEG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GIF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Full</a:t>
                      </a:r>
                      <a:r>
                        <a:rPr lang="en-US" sz="1500" b="1" baseline="0" dirty="0" smtClean="0">
                          <a:latin typeface="Arial Rounded MT Bold"/>
                          <a:cs typeface="Arial Rounded MT Bold"/>
                        </a:rPr>
                        <a:t> Name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Tagged Image File Format</a:t>
                      </a:r>
                      <a:endParaRPr lang="en-US" sz="1500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Portable Network Graphics</a:t>
                      </a:r>
                      <a:endParaRPr lang="en-US" sz="1500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Joint Photographic Experts Group</a:t>
                      </a:r>
                      <a:endParaRPr lang="en-US" sz="1500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Graphical Interchange Format</a:t>
                      </a:r>
                      <a:endParaRPr lang="en-US" sz="1500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Tx/>
                        <a:buNone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Lossless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marR="0" indent="-109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Lossless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Tx/>
                        <a:buNone/>
                        <a:tabLst/>
                      </a:pPr>
                      <a:r>
                        <a:rPr lang="en-US" sz="1500" dirty="0" err="1" smtClean="0">
                          <a:latin typeface="Arial Rounded MT Bold"/>
                          <a:cs typeface="Arial Rounded MT Bold"/>
                        </a:rPr>
                        <a:t>Lossy</a:t>
                      </a:r>
                      <a:endParaRPr lang="en-US" sz="1500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marR="0" indent="-109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>
                          <a:latin typeface="Arial Rounded MT Bold"/>
                          <a:cs typeface="Arial Rounded MT Bold"/>
                        </a:rPr>
                        <a:t>Lossy</a:t>
                      </a:r>
                      <a:endParaRPr lang="en-US" sz="1500" dirty="0" smtClean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Editing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Tx/>
                        <a:buNone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Retains</a:t>
                      </a:r>
                      <a:r>
                        <a:rPr lang="en-US" sz="1500" baseline="0" dirty="0" smtClean="0">
                          <a:latin typeface="Arial Rounded MT Bold"/>
                          <a:cs typeface="Arial Rounded MT Bold"/>
                        </a:rPr>
                        <a:t> Clarity</a:t>
                      </a:r>
                      <a:endParaRPr lang="en-US" sz="1500" dirty="0" smtClean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marR="0" indent="-109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Retains</a:t>
                      </a:r>
                      <a:r>
                        <a:rPr lang="en-US" sz="1500" baseline="0" dirty="0" smtClean="0">
                          <a:latin typeface="Arial Rounded MT Bold"/>
                          <a:cs typeface="Arial Rounded MT Bold"/>
                        </a:rPr>
                        <a:t> Clarity</a:t>
                      </a:r>
                      <a:endParaRPr lang="en-US" sz="1500" dirty="0" smtClean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Tx/>
                        <a:buNone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Loses </a:t>
                      </a:r>
                      <a:r>
                        <a:rPr lang="en-US" sz="1500" baseline="0" dirty="0" smtClean="0">
                          <a:latin typeface="Arial Rounded MT Bold"/>
                          <a:cs typeface="Arial Rounded MT Bold"/>
                        </a:rPr>
                        <a:t>Clarity</a:t>
                      </a:r>
                      <a:endParaRPr lang="en-US" sz="1500" dirty="0" smtClean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marR="0" indent="-1095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Loses </a:t>
                      </a:r>
                      <a:r>
                        <a:rPr lang="en-US" sz="1500" baseline="0" dirty="0" smtClean="0">
                          <a:latin typeface="Arial Rounded MT Bold"/>
                          <a:cs typeface="Arial Rounded MT Bold"/>
                        </a:rPr>
                        <a:t>Clarity</a:t>
                      </a:r>
                      <a:endParaRPr lang="en-US" sz="1500" dirty="0" smtClean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Color</a:t>
                      </a:r>
                      <a:r>
                        <a:rPr lang="en-US" sz="1500" b="1" baseline="0" dirty="0" smtClean="0">
                          <a:latin typeface="Arial Rounded MT Bold"/>
                          <a:cs typeface="Arial Rounded MT Bold"/>
                        </a:rPr>
                        <a:t> Palette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Tx/>
                        <a:buNone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16.7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Tx/>
                        <a:buNone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Tx/>
                        <a:buNone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16.7 Million</a:t>
                      </a:r>
                      <a:endParaRPr lang="en-US" sz="1500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Tx/>
                        <a:buNone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256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When To Use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Scanning</a:t>
                      </a:r>
                    </a:p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Desktop</a:t>
                      </a:r>
                      <a:r>
                        <a:rPr lang="en-US" sz="1500" baseline="0" dirty="0" smtClean="0">
                          <a:latin typeface="Arial Rounded MT Bold"/>
                          <a:cs typeface="Arial Rounded MT Bold"/>
                        </a:rPr>
                        <a:t> Publishing</a:t>
                      </a:r>
                      <a:endParaRPr lang="en-US" sz="1500" dirty="0" smtClean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Photos</a:t>
                      </a:r>
                    </a:p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baseline="0" dirty="0" smtClean="0">
                          <a:latin typeface="Arial Rounded MT Bold"/>
                          <a:cs typeface="Arial Rounded MT Bold"/>
                        </a:rPr>
                        <a:t>Images</a:t>
                      </a:r>
                    </a:p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spc="-10" dirty="0" smtClean="0">
                          <a:latin typeface="Arial Rounded MT Bold"/>
                          <a:cs typeface="Arial Rounded MT Bold"/>
                        </a:rPr>
                        <a:t>Transparency</a:t>
                      </a:r>
                      <a:endParaRPr lang="en-US" sz="1500" dirty="0" smtClean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Photos</a:t>
                      </a:r>
                    </a:p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Images</a:t>
                      </a:r>
                    </a:p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Photos</a:t>
                      </a:r>
                    </a:p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Images</a:t>
                      </a:r>
                    </a:p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spc="-10" dirty="0" smtClean="0">
                          <a:latin typeface="Arial Rounded MT Bold"/>
                          <a:cs typeface="Arial Rounded MT Bold"/>
                        </a:rPr>
                        <a:t>Transparency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 Rounded MT Bold"/>
                          <a:cs typeface="Arial Rounded MT Bold"/>
                        </a:rPr>
                        <a:t>Primary</a:t>
                      </a:r>
                      <a:r>
                        <a:rPr lang="en-US" sz="1500" b="1" baseline="0" dirty="0" smtClean="0">
                          <a:latin typeface="Arial Rounded MT Bold"/>
                          <a:cs typeface="Arial Rounded MT Bold"/>
                        </a:rPr>
                        <a:t> Use</a:t>
                      </a:r>
                      <a:endParaRPr lang="en-US" sz="1500" b="1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Printing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Web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Multimedia</a:t>
                      </a:r>
                      <a:endParaRPr lang="en-US" sz="1500" dirty="0">
                        <a:latin typeface="Arial Rounded MT Bold"/>
                        <a:cs typeface="Arial Rounded MT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9538" indent="-109538">
                        <a:buFont typeface="Arial"/>
                        <a:buChar char="•"/>
                        <a:tabLst/>
                      </a:pPr>
                      <a:r>
                        <a:rPr lang="en-US" sz="1500" dirty="0" smtClean="0">
                          <a:latin typeface="Arial Rounded MT Bold"/>
                          <a:cs typeface="Arial Rounded MT Bold"/>
                        </a:rPr>
                        <a:t>Web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9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Image File Types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1000" y="1752600"/>
            <a:ext cx="2362200" cy="2747665"/>
            <a:chOff x="1295400" y="3962400"/>
            <a:chExt cx="2362200" cy="27476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471" y="3962400"/>
              <a:ext cx="1856649" cy="1828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95400" y="5786735"/>
              <a:ext cx="2362200" cy="923330"/>
            </a:xfrm>
            <a:prstGeom prst="rect">
              <a:avLst/>
            </a:prstGeom>
            <a:noFill/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File Type: JPEG</a:t>
              </a:r>
            </a:p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Dimensions: 400</a:t>
              </a:r>
              <a:r>
                <a:rPr lang="en-US" sz="1600" dirty="0" smtClean="0">
                  <a:latin typeface="ArialUnicodeMS"/>
                </a:rPr>
                <a:t>╳</a:t>
              </a:r>
              <a:r>
                <a:rPr lang="en-US" sz="1600" dirty="0" smtClean="0">
                  <a:latin typeface="Arial Rounded MT Bold"/>
                  <a:cs typeface="Arial Rounded MT Bold"/>
                </a:rPr>
                <a:t>394</a:t>
              </a:r>
            </a:p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Size: 162 KB</a:t>
              </a:r>
              <a:endParaRPr lang="en-US" sz="1600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91000" y="1600200"/>
            <a:ext cx="2362200" cy="2747664"/>
            <a:chOff x="4227252" y="2057401"/>
            <a:chExt cx="2362200" cy="27476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497" y="2057401"/>
              <a:ext cx="1867710" cy="182879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27252" y="3881735"/>
              <a:ext cx="2362200" cy="923330"/>
            </a:xfrm>
            <a:prstGeom prst="rect">
              <a:avLst/>
            </a:prstGeom>
            <a:noFill/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File Type: PDF</a:t>
              </a:r>
            </a:p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Dimensions: 48</a:t>
              </a:r>
              <a:r>
                <a:rPr lang="en-US" sz="1600" dirty="0" smtClean="0">
                  <a:latin typeface="ArialUnicodeMS"/>
                </a:rPr>
                <a:t>╳</a:t>
              </a:r>
              <a:r>
                <a:rPr lang="en-US" sz="1600" dirty="0" smtClean="0">
                  <a:latin typeface="Arial Rounded MT Bold"/>
                  <a:cs typeface="Arial Rounded MT Bold"/>
                </a:rPr>
                <a:t>47</a:t>
              </a:r>
            </a:p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Size: 496 KB</a:t>
              </a:r>
              <a:endParaRPr lang="en-US" sz="1600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2200" y="3886200"/>
            <a:ext cx="2362200" cy="2752130"/>
            <a:chOff x="4604520" y="3962400"/>
            <a:chExt cx="2362200" cy="27521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296" y="3962400"/>
              <a:ext cx="1856649" cy="1828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04520" y="5791200"/>
              <a:ext cx="2362200" cy="923330"/>
            </a:xfrm>
            <a:prstGeom prst="rect">
              <a:avLst/>
            </a:prstGeom>
            <a:noFill/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File Type: GIF</a:t>
              </a:r>
            </a:p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Dimensions: 400</a:t>
              </a:r>
              <a:r>
                <a:rPr lang="en-US" sz="1600" dirty="0" smtClean="0">
                  <a:latin typeface="ArialUnicodeMS"/>
                </a:rPr>
                <a:t>╳</a:t>
              </a:r>
              <a:r>
                <a:rPr lang="en-US" sz="1600" dirty="0" smtClean="0">
                  <a:latin typeface="Arial Rounded MT Bold"/>
                  <a:cs typeface="Arial Rounded MT Bold"/>
                </a:rPr>
                <a:t>394</a:t>
              </a:r>
            </a:p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Size: 209 KB</a:t>
              </a:r>
              <a:endParaRPr lang="en-US" sz="1600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00800" y="3886200"/>
            <a:ext cx="2362200" cy="2747665"/>
            <a:chOff x="5067300" y="3962400"/>
            <a:chExt cx="2362200" cy="27476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076" y="3962400"/>
              <a:ext cx="1856649" cy="1828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67300" y="5786735"/>
              <a:ext cx="2362200" cy="923330"/>
            </a:xfrm>
            <a:prstGeom prst="rect">
              <a:avLst/>
            </a:prstGeom>
            <a:noFill/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File Type: PNG</a:t>
              </a:r>
            </a:p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Dimensions: 400</a:t>
              </a:r>
              <a:r>
                <a:rPr lang="en-US" sz="1600" dirty="0" smtClean="0">
                  <a:latin typeface="ArialUnicodeMS"/>
                </a:rPr>
                <a:t>╳</a:t>
              </a:r>
              <a:r>
                <a:rPr lang="en-US" sz="1600" dirty="0" smtClean="0">
                  <a:latin typeface="Arial Rounded MT Bold"/>
                  <a:cs typeface="Arial Rounded MT Bold"/>
                </a:rPr>
                <a:t>394</a:t>
              </a:r>
            </a:p>
            <a:p>
              <a:pPr algn="ctr"/>
              <a:r>
                <a:rPr lang="en-US" sz="1600" dirty="0" smtClean="0">
                  <a:latin typeface="Arial Rounded MT Bold"/>
                  <a:cs typeface="Arial Rounded MT Bold"/>
                </a:rPr>
                <a:t>Size: 369 KB</a:t>
              </a:r>
              <a:endParaRPr lang="en-US" sz="1600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8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Typical Scanning Parameters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 numCol="2">
            <a:normAutofit/>
          </a:bodyPr>
          <a:lstStyle/>
          <a:p>
            <a:pPr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Resolution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Inkjet Printer</a:t>
            </a:r>
          </a:p>
          <a:p>
            <a:pPr lvl="2">
              <a:buClrTx/>
            </a:pP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Typically 300–720 dpi</a:t>
            </a: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Laser Printer</a:t>
            </a:r>
          </a:p>
          <a:p>
            <a:pPr lvl="2">
              <a:buClrTx/>
            </a:pP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Consumer: 600 dpi</a:t>
            </a:r>
          </a:p>
          <a:p>
            <a:pPr lvl="2">
              <a:buClrTx/>
            </a:pP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High-End Production: 2400 dpi</a:t>
            </a: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Photographs</a:t>
            </a:r>
          </a:p>
          <a:p>
            <a:pPr lvl="2">
              <a:buClrTx/>
            </a:pP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300 X </a:t>
            </a:r>
            <a:r>
              <a:rPr lang="en-US" sz="2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Output Dimension in </a:t>
            </a: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Inches</a:t>
            </a:r>
            <a:endParaRPr lang="en-US" sz="22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Mode</a:t>
            </a:r>
          </a:p>
          <a:p>
            <a:pPr lvl="1">
              <a:buClrTx/>
            </a:pPr>
            <a:r>
              <a:rPr lang="en-US" sz="2500" dirty="0">
                <a:solidFill>
                  <a:srgbClr val="FFFFFF"/>
                </a:solidFill>
                <a:latin typeface="Arial Rounded MT Bold"/>
                <a:cs typeface="Arial Rounded MT Bold"/>
              </a:rPr>
              <a:t>Color</a:t>
            </a:r>
          </a:p>
          <a:p>
            <a:pPr lvl="1">
              <a:buClrTx/>
            </a:pPr>
            <a:r>
              <a:rPr lang="en-US" sz="24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Grayscale</a:t>
            </a:r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Black </a:t>
            </a:r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&amp; </a:t>
            </a: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White</a:t>
            </a:r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File Format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JPEG</a:t>
            </a: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TIFF</a:t>
            </a: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PDF</a:t>
            </a:r>
          </a:p>
          <a:p>
            <a:pPr lvl="1">
              <a:buClrTx/>
            </a:pPr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5232737"/>
            <a:ext cx="2362200" cy="1015663"/>
          </a:xfrm>
          <a:prstGeom prst="rect">
            <a:avLst/>
          </a:prstGeom>
          <a:noFill/>
          <a:ln w="31750" cmpd="thickThin"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algn="ctr">
              <a:buClrTx/>
            </a:pPr>
            <a:r>
              <a:rPr lang="en-US" sz="2000" dirty="0">
                <a:solidFill>
                  <a:srgbClr val="FFFFFF"/>
                </a:solidFill>
                <a:latin typeface="Arial Rounded MT Bold"/>
                <a:cs typeface="Arial Rounded MT Bold"/>
              </a:rPr>
              <a:t>Capture </a:t>
            </a:r>
            <a:r>
              <a:rPr lang="en-US" sz="2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Optimal Amount of Data!</a:t>
            </a:r>
            <a:br>
              <a:rPr lang="en-US" sz="2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(</a:t>
            </a:r>
            <a:r>
              <a:rPr lang="en-US" sz="2000" dirty="0">
                <a:solidFill>
                  <a:srgbClr val="FFFFFF"/>
                </a:solidFill>
                <a:latin typeface="Arial Rounded MT Bold"/>
                <a:cs typeface="Arial Rounded MT Bold"/>
              </a:rPr>
              <a:t>Think Film)</a:t>
            </a:r>
          </a:p>
        </p:txBody>
      </p:sp>
    </p:spTree>
    <p:extLst>
      <p:ext uri="{BB962C8B-B14F-4D97-AF65-F5344CB8AC3E}">
        <p14:creationId xmlns:p14="http://schemas.microsoft.com/office/powerpoint/2010/main" val="13982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Best Practices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 numCol="2">
            <a:normAutofit/>
          </a:bodyPr>
          <a:lstStyle/>
          <a:p>
            <a:pPr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Original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High Resolution TIFF or PSD </a:t>
            </a:r>
          </a:p>
          <a:p>
            <a:pPr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Working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Duplicate Original File</a:t>
            </a:r>
          </a:p>
          <a:p>
            <a:pPr lvl="2">
              <a:buClrTx/>
            </a:pPr>
            <a:r>
              <a:rPr lang="en-US" sz="2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Image Manipulation</a:t>
            </a:r>
          </a:p>
          <a:p>
            <a:pPr lvl="2">
              <a:buClrTx/>
            </a:pPr>
            <a:r>
              <a:rPr lang="en-US" sz="2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Enhancement</a:t>
            </a:r>
          </a:p>
          <a:p>
            <a:pPr lvl="2">
              <a:buClrTx/>
            </a:pPr>
            <a:r>
              <a:rPr lang="en-US" sz="2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Use Layers </a:t>
            </a: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Effectively</a:t>
            </a:r>
          </a:p>
          <a:p>
            <a:pPr marL="768096" lvl="2" indent="0">
              <a:buClrTx/>
              <a:buNone/>
            </a:pPr>
            <a:endParaRPr lang="en-US" sz="22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Final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Image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JPEG</a:t>
            </a: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PNG</a:t>
            </a: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GIF</a:t>
            </a: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PDF</a:t>
            </a:r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982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Hardware Tools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33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Hardware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PC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2">
              <a:buClrTx/>
            </a:pPr>
            <a:r>
              <a:rPr lang="en-US" i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Mac (Apple)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Custom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Scanner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05013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Useful Techniques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Basic Image Editing</a:t>
            </a:r>
          </a:p>
          <a:p>
            <a:pPr lvl="1"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Simple Editing</a:t>
            </a:r>
          </a:p>
          <a:p>
            <a:pPr lvl="2">
              <a:buClrTx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Perforations</a:t>
            </a:r>
          </a:p>
          <a:p>
            <a:pPr lvl="3">
              <a:buClrTx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Fake</a:t>
            </a:r>
          </a:p>
          <a:p>
            <a:pPr lvl="3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Trimmed</a:t>
            </a:r>
          </a:p>
          <a:p>
            <a:pPr lvl="1"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Layers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Perforations</a:t>
            </a:r>
          </a:p>
          <a:p>
            <a:pPr lvl="3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Fake</a:t>
            </a:r>
          </a:p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Advanced Image Editing</a:t>
            </a:r>
          </a:p>
          <a:p>
            <a:pPr lvl="1"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Cancel Isolation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636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Fake vs. Genuine Perforations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" y="1776926"/>
            <a:ext cx="6835861" cy="4723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0" y="3810000"/>
            <a:ext cx="1109120" cy="646331"/>
          </a:xfrm>
          <a:prstGeom prst="rect">
            <a:avLst/>
          </a:prstGeom>
          <a:noFill/>
          <a:ln w="31750" cmpd="thickThin"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algn="ctr">
              <a:buClrTx/>
            </a:pPr>
            <a:r>
              <a:rPr lang="en-US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Erose</a:t>
            </a: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Circles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680" y="3806928"/>
            <a:ext cx="1109120" cy="646331"/>
          </a:xfrm>
          <a:prstGeom prst="rect">
            <a:avLst/>
          </a:prstGeom>
          <a:noFill/>
          <a:ln w="31750" cmpd="thickThin"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algn="ctr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Round Circles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524000" y="3897368"/>
            <a:ext cx="609600" cy="533400"/>
          </a:xfrm>
          <a:prstGeom prst="rightArrow">
            <a:avLst/>
          </a:prstGeom>
          <a:solidFill>
            <a:srgbClr val="3366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6934200" y="3886200"/>
            <a:ext cx="609600" cy="533400"/>
          </a:xfrm>
          <a:prstGeom prst="rightArrow">
            <a:avLst/>
          </a:prstGeom>
          <a:solidFill>
            <a:srgbClr val="3366FF"/>
          </a:solidFill>
          <a:ln w="38100">
            <a:solidFill>
              <a:schemeClr val="tx1"/>
            </a:solidFill>
          </a:ln>
          <a:effectLst/>
          <a:scene3d>
            <a:camera prst="orthographicFront">
              <a:rot lat="0" lon="1080000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4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Scott 387 Fake Perforations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" y="1969774"/>
            <a:ext cx="7546848" cy="42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Scott 441 Trimmed Perforations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2" y="2057400"/>
            <a:ext cx="8286657" cy="38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Scott 387 Fake Perforations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 descr="Scott 387 Fake Perf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" y="1816608"/>
            <a:ext cx="7546848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1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Scott 387 Fake Perforations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236720"/>
            <a:ext cx="4888992" cy="2371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1644257"/>
            <a:ext cx="4194048" cy="247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 descr="Boal 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38409"/>
            <a:ext cx="4797823" cy="2909791"/>
          </a:xfrm>
          <a:prstGeom prst="rect">
            <a:avLst/>
          </a:prstGeom>
        </p:spPr>
      </p:pic>
      <p:pic>
        <p:nvPicPr>
          <p:cNvPr id="5" name="Picture 4" descr="Boal 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57" y="3708400"/>
            <a:ext cx="4691743" cy="2844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5414" y="5297269"/>
            <a:ext cx="1905986" cy="646331"/>
            <a:chOff x="969440" y="4953000"/>
            <a:chExt cx="1905986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969440" y="4953000"/>
              <a:ext cx="11091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Isolated Cancel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265826" y="5009465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38800" y="2362200"/>
            <a:ext cx="1981200" cy="646331"/>
            <a:chOff x="5638800" y="2362200"/>
            <a:chExt cx="1981200" cy="646331"/>
          </a:xfrm>
        </p:grpSpPr>
        <p:sp>
          <p:nvSpPr>
            <p:cNvPr id="8" name="Right Arrow 7"/>
            <p:cNvSpPr/>
            <p:nvPr/>
          </p:nvSpPr>
          <p:spPr>
            <a:xfrm>
              <a:off x="5638800" y="2418665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tint val="7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34680" y="2362200"/>
              <a:ext cx="11853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Cropped Original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9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</p:txBody>
      </p:sp>
      <p:pic>
        <p:nvPicPr>
          <p:cNvPr id="2" name="Picture 1" descr="Boal 02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7266611" cy="4407065"/>
          </a:xfrm>
          <a:prstGeom prst="rect">
            <a:avLst/>
          </a:prstGeom>
        </p:spPr>
      </p:pic>
      <p:pic>
        <p:nvPicPr>
          <p:cNvPr id="6" name="Picture 5" descr="Boal 02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3657600"/>
            <a:ext cx="2390775" cy="29527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78420" y="2145273"/>
            <a:ext cx="1109120" cy="1359927"/>
            <a:chOff x="7678420" y="1764273"/>
            <a:chExt cx="1109120" cy="1359927"/>
          </a:xfrm>
        </p:grpSpPr>
        <p:sp>
          <p:nvSpPr>
            <p:cNvPr id="14" name="TextBox 13"/>
            <p:cNvSpPr txBox="1"/>
            <p:nvPr/>
          </p:nvSpPr>
          <p:spPr>
            <a:xfrm>
              <a:off x="7678420" y="1764273"/>
              <a:ext cx="11091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Crop Original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5400000">
              <a:off x="7928180" y="2552700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34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752600"/>
            <a:ext cx="7266609" cy="4407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34" y="3657600"/>
            <a:ext cx="1612766" cy="29527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78420" y="2145273"/>
            <a:ext cx="1109120" cy="1359927"/>
            <a:chOff x="7678420" y="1764273"/>
            <a:chExt cx="1109120" cy="1359927"/>
          </a:xfrm>
        </p:grpSpPr>
        <p:sp>
          <p:nvSpPr>
            <p:cNvPr id="7" name="TextBox 6"/>
            <p:cNvSpPr txBox="1"/>
            <p:nvPr/>
          </p:nvSpPr>
          <p:spPr>
            <a:xfrm>
              <a:off x="7678420" y="1764273"/>
              <a:ext cx="11091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Remove Beige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5400000">
              <a:off x="7928180" y="2552700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2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7266611" cy="4407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32" y="3664319"/>
            <a:ext cx="1611468" cy="29527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78420" y="2145273"/>
            <a:ext cx="1109120" cy="1359927"/>
            <a:chOff x="7678420" y="1764273"/>
            <a:chExt cx="1109120" cy="1359927"/>
          </a:xfrm>
        </p:grpSpPr>
        <p:sp>
          <p:nvSpPr>
            <p:cNvPr id="7" name="TextBox 6"/>
            <p:cNvSpPr txBox="1"/>
            <p:nvPr/>
          </p:nvSpPr>
          <p:spPr>
            <a:xfrm>
              <a:off x="7678420" y="1764273"/>
              <a:ext cx="11091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Lighten Image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5400000">
              <a:off x="7928180" y="2552700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2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Software Tools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 fontScale="85000" lnSpcReduction="20000"/>
          </a:bodyPr>
          <a:lstStyle/>
          <a:p>
            <a:pPr>
              <a:buClrTx/>
            </a:pPr>
            <a:r>
              <a:rPr lang="en-US" sz="33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Productivity </a:t>
            </a:r>
            <a:r>
              <a:rPr lang="en-US" sz="3300" dirty="0">
                <a:solidFill>
                  <a:srgbClr val="FFFFFF"/>
                </a:solidFill>
                <a:latin typeface="Arial Rounded MT Bold"/>
                <a:cs typeface="Arial Rounded MT Bold"/>
              </a:rPr>
              <a:t>Software</a:t>
            </a:r>
          </a:p>
          <a:p>
            <a:pPr lvl="1">
              <a:buClrTx/>
            </a:pPr>
            <a:r>
              <a:rPr lang="en-US" i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Microsoft Office</a:t>
            </a: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(Best in Class)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Apple Office (Comes with Mac Computer)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Open Source</a:t>
            </a:r>
          </a:p>
          <a:p>
            <a:pPr lvl="2">
              <a:buClrTx/>
            </a:pPr>
            <a:r>
              <a:rPr lang="en-US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OpenOffice</a:t>
            </a: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2">
              <a:buClrTx/>
            </a:pPr>
            <a:r>
              <a:rPr lang="en-US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LibreOffice</a:t>
            </a: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Other</a:t>
            </a:r>
          </a:p>
          <a:p>
            <a:pPr lvl="3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Standalone</a:t>
            </a:r>
          </a:p>
          <a:p>
            <a:pPr lvl="3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Cloud-Based</a:t>
            </a:r>
          </a:p>
          <a:p>
            <a:pPr lvl="3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Standalone &amp; Cloud-Based</a:t>
            </a:r>
          </a:p>
          <a:p>
            <a:pPr>
              <a:buClrTx/>
            </a:pPr>
            <a:r>
              <a:rPr lang="en-US" sz="33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Graphics </a:t>
            </a:r>
            <a:r>
              <a:rPr lang="en-US" sz="3300" dirty="0">
                <a:solidFill>
                  <a:srgbClr val="FFFFFF"/>
                </a:solidFill>
                <a:latin typeface="Arial Rounded MT Bold"/>
                <a:cs typeface="Arial Rounded MT Bold"/>
              </a:rPr>
              <a:t>Software</a:t>
            </a:r>
          </a:p>
          <a:p>
            <a:pPr lvl="1">
              <a:buClrTx/>
            </a:pPr>
            <a:r>
              <a:rPr lang="en-US" i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Adobe Creative Suite</a:t>
            </a: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 (Best in Class</a:t>
            </a: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)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Photoshop Elements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Other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52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7266610" cy="4407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4433188"/>
            <a:ext cx="2390775" cy="21200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78420" y="2831073"/>
            <a:ext cx="1109120" cy="1359927"/>
            <a:chOff x="7678420" y="1764273"/>
            <a:chExt cx="1109120" cy="1359927"/>
          </a:xfrm>
        </p:grpSpPr>
        <p:sp>
          <p:nvSpPr>
            <p:cNvPr id="7" name="TextBox 6"/>
            <p:cNvSpPr txBox="1"/>
            <p:nvPr/>
          </p:nvSpPr>
          <p:spPr>
            <a:xfrm>
              <a:off x="7678420" y="1764273"/>
              <a:ext cx="11091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Gray Channel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5400000">
              <a:off x="7928180" y="2552700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2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65" y="1752600"/>
            <a:ext cx="7260681" cy="4407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4428710"/>
            <a:ext cx="2390775" cy="2124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76320" y="2826119"/>
            <a:ext cx="1109120" cy="1364881"/>
            <a:chOff x="7676320" y="2826119"/>
            <a:chExt cx="1109120" cy="1364881"/>
          </a:xfrm>
        </p:grpSpPr>
        <p:sp>
          <p:nvSpPr>
            <p:cNvPr id="7" name="TextBox 6"/>
            <p:cNvSpPr txBox="1"/>
            <p:nvPr/>
          </p:nvSpPr>
          <p:spPr>
            <a:xfrm>
              <a:off x="7676320" y="2826119"/>
              <a:ext cx="11091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Reduce</a:t>
              </a:r>
            </a:p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Whites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5400000">
              <a:off x="7926080" y="3619500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2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8" y="1752600"/>
            <a:ext cx="7258695" cy="4407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4444031"/>
            <a:ext cx="2390775" cy="21091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78420" y="2831073"/>
            <a:ext cx="1109120" cy="1359927"/>
            <a:chOff x="7678420" y="1764273"/>
            <a:chExt cx="1109120" cy="1359927"/>
          </a:xfrm>
        </p:grpSpPr>
        <p:sp>
          <p:nvSpPr>
            <p:cNvPr id="7" name="TextBox 6"/>
            <p:cNvSpPr txBox="1"/>
            <p:nvPr/>
          </p:nvSpPr>
          <p:spPr>
            <a:xfrm>
              <a:off x="7678420" y="1764273"/>
              <a:ext cx="11091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Reduce Blacks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5400000">
              <a:off x="7928180" y="2552700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2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8" y="1752600"/>
            <a:ext cx="7258695" cy="4407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4444031"/>
            <a:ext cx="2390775" cy="21091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78420" y="2831073"/>
            <a:ext cx="1109120" cy="1359927"/>
            <a:chOff x="7678420" y="1764273"/>
            <a:chExt cx="1109120" cy="1359927"/>
          </a:xfrm>
        </p:grpSpPr>
        <p:sp>
          <p:nvSpPr>
            <p:cNvPr id="7" name="TextBox 6"/>
            <p:cNvSpPr txBox="1"/>
            <p:nvPr/>
          </p:nvSpPr>
          <p:spPr>
            <a:xfrm>
              <a:off x="7678420" y="1764273"/>
              <a:ext cx="1109120" cy="646331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Final Image</a:t>
              </a:r>
              <a:endParaRPr lang="en-US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5400000">
              <a:off x="7928180" y="2552700"/>
              <a:ext cx="609600" cy="5334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12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Background Removal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1500" y="1600200"/>
            <a:ext cx="8039100" cy="5105400"/>
            <a:chOff x="571500" y="1600200"/>
            <a:chExt cx="8039100" cy="5105400"/>
          </a:xfrm>
        </p:grpSpPr>
        <p:pic>
          <p:nvPicPr>
            <p:cNvPr id="3" name="Picture 2" descr="Exponet Skipton Exhibit Pa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1600200"/>
              <a:ext cx="4046229" cy="5105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53000" y="3337292"/>
              <a:ext cx="3657600" cy="1631216"/>
            </a:xfrm>
            <a:prstGeom prst="rect">
              <a:avLst/>
            </a:prstGeom>
            <a:noFill/>
            <a:ln w="31750" cmpd="thickThin">
              <a:solidFill>
                <a:schemeClr val="tx1"/>
              </a:solidFill>
            </a:ln>
          </p:spPr>
          <p:txBody>
            <a:bodyPr wrap="square" lIns="91440" rIns="91440" rtlCol="0">
              <a:spAutoFit/>
            </a:bodyPr>
            <a:lstStyle/>
            <a:p>
              <a:pPr algn="ctr">
                <a:buClrTx/>
              </a:pPr>
              <a:r>
                <a:rPr lang="en-US" sz="2000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Source: </a:t>
              </a:r>
              <a:r>
                <a:rPr lang="en-US" sz="2000" dirty="0" err="1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Exponet</a:t>
              </a:r>
              <a:endParaRPr lang="en-US" sz="2000" dirty="0" smtClean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  <a:p>
              <a:pPr algn="ctr">
                <a:buClrTx/>
              </a:pPr>
              <a:r>
                <a:rPr lang="en-US" sz="2000" i="1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Military Censorship in Imperial Russia 1904–1917</a:t>
              </a:r>
            </a:p>
            <a:p>
              <a:pPr algn="ctr">
                <a:buClrTx/>
              </a:pPr>
              <a:r>
                <a:rPr lang="en-US" sz="2000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by</a:t>
              </a:r>
              <a:endParaRPr lang="en-US" sz="2000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  <a:p>
              <a:pPr algn="ctr">
                <a:buClrTx/>
              </a:pPr>
              <a:r>
                <a:rPr lang="en-US" sz="2000" dirty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David M. </a:t>
              </a:r>
              <a:r>
                <a:rPr lang="en-US" sz="2000" dirty="0" err="1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Skipton</a:t>
              </a:r>
              <a:endParaRPr lang="en-US" sz="2000" dirty="0">
                <a:solidFill>
                  <a:srgbClr val="FFFFFF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7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Reference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 fontScale="70000" lnSpcReduction="20000"/>
          </a:bodyPr>
          <a:lstStyle/>
          <a:p>
            <a:pPr>
              <a:buClrTx/>
            </a:pPr>
            <a:r>
              <a:rPr lang="en-US" sz="2800" i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Scott Specialized Catalogue of United States Stamps &amp; Covers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(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2018)</a:t>
            </a:r>
          </a:p>
          <a:p>
            <a:pPr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Website: Stamp Smarter</a:t>
            </a:r>
          </a:p>
          <a:p>
            <a:pPr lvl="1">
              <a:buClrTx/>
            </a:pPr>
            <a:r>
              <a:rPr lang="en-US" sz="2400" cap="small" spc="-7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www.stampsmarter.com</a:t>
            </a:r>
            <a:r>
              <a:rPr lang="en-US" sz="2400" cap="small" spc="-70" dirty="0">
                <a:solidFill>
                  <a:srgbClr val="FFFFFF"/>
                </a:solidFill>
                <a:latin typeface="Arial Rounded MT Bold"/>
                <a:cs typeface="Arial Rounded MT Bold"/>
              </a:rPr>
              <a:t>/1847usa/</a:t>
            </a:r>
            <a:r>
              <a:rPr lang="en-US" sz="2400" cap="small" spc="-7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1847Home.html</a:t>
            </a:r>
            <a:br>
              <a:rPr lang="en-US" sz="2400" cap="small" spc="-7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400" cap="small" spc="-7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(</a:t>
            </a: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Formerly </a:t>
            </a:r>
            <a:r>
              <a:rPr lang="en-US" sz="2400" cap="small" dirty="0">
                <a:solidFill>
                  <a:srgbClr val="FFFFFF"/>
                </a:solidFill>
                <a:latin typeface="Arial Rounded MT Bold"/>
                <a:cs typeface="Arial Rounded MT Bold"/>
              </a:rPr>
              <a:t>www.1847USA.com</a:t>
            </a:r>
            <a:r>
              <a:rPr lang="en-US" sz="2400" cap="small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)</a:t>
            </a:r>
            <a:endParaRPr lang="en-US" sz="2400" cap="small" spc="-70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Comprehensive U.S. Stamps Resource</a:t>
            </a:r>
          </a:p>
          <a:p>
            <a:pPr lvl="2">
              <a:buClrTx/>
            </a:pP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Years: 1847–2016</a:t>
            </a:r>
          </a:p>
          <a:p>
            <a:pPr lvl="2">
              <a:buClrTx/>
            </a:pP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Basic Information, Plating, Fancy Cancels, Checklist, Washington-Franklin Identifier,</a:t>
            </a:r>
            <a:b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Perfin</a:t>
            </a:r>
            <a:r>
              <a:rPr lang="en-US" sz="2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Census &amp; Much More</a:t>
            </a:r>
          </a:p>
          <a:p>
            <a:pPr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Website: </a:t>
            </a:r>
            <a:r>
              <a:rPr lang="en-US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Exponet</a:t>
            </a: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400" cap="small" spc="-70" dirty="0">
                <a:solidFill>
                  <a:srgbClr val="FFFFFF"/>
                </a:solidFill>
                <a:latin typeface="Arial Rounded MT Bold"/>
                <a:cs typeface="Arial Rounded MT Bold"/>
              </a:rPr>
              <a:t>http://</a:t>
            </a:r>
            <a:r>
              <a:rPr lang="en-US" sz="2400" cap="small" spc="-70" dirty="0" err="1">
                <a:solidFill>
                  <a:srgbClr val="FFFFFF"/>
                </a:solidFill>
                <a:latin typeface="Arial Rounded MT Bold"/>
                <a:cs typeface="Arial Rounded MT Bold"/>
              </a:rPr>
              <a:t>www.exponet.info</a:t>
            </a:r>
            <a:r>
              <a:rPr lang="en-US" sz="2400" cap="small" spc="-70" dirty="0">
                <a:solidFill>
                  <a:srgbClr val="FFFFFF"/>
                </a:solidFill>
                <a:latin typeface="Arial Rounded MT Bold"/>
                <a:cs typeface="Arial Rounded MT Bold"/>
              </a:rPr>
              <a:t>/</a:t>
            </a:r>
            <a:r>
              <a:rPr lang="en-US" sz="2400" cap="small" spc="-70" dirty="0" err="1">
                <a:solidFill>
                  <a:srgbClr val="FFFFFF"/>
                </a:solidFill>
                <a:latin typeface="Arial Rounded MT Bold"/>
                <a:cs typeface="Arial Rounded MT Bold"/>
              </a:rPr>
              <a:t>index.php?lng</a:t>
            </a:r>
            <a:r>
              <a:rPr lang="en-US" sz="2400" cap="small" spc="-70" dirty="0">
                <a:solidFill>
                  <a:srgbClr val="FFFFFF"/>
                </a:solidFill>
                <a:latin typeface="Arial Rounded MT Bold"/>
                <a:cs typeface="Arial Rounded MT Bold"/>
              </a:rPr>
              <a:t>=EN</a:t>
            </a:r>
          </a:p>
          <a:p>
            <a:pPr lvl="1">
              <a:buClrTx/>
            </a:pPr>
            <a:r>
              <a:rPr lang="en-US" sz="2400" dirty="0">
                <a:solidFill>
                  <a:srgbClr val="FFFFFF"/>
                </a:solidFill>
                <a:latin typeface="Arial Rounded MT Bold"/>
                <a:cs typeface="Arial Rounded MT Bold"/>
              </a:rPr>
              <a:t>Extensive Online Collection of Exhibits</a:t>
            </a:r>
          </a:p>
          <a:p>
            <a:pPr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Website: Jim’s Stamp Album</a:t>
            </a:r>
          </a:p>
          <a:p>
            <a:pPr lvl="1">
              <a:buClrTx/>
            </a:pPr>
            <a:r>
              <a:rPr lang="en-US" sz="2500" cap="small" spc="-70" dirty="0" err="1">
                <a:solidFill>
                  <a:srgbClr val="FFFFFF"/>
                </a:solidFill>
                <a:latin typeface="Arial Rounded MT Bold"/>
                <a:cs typeface="Arial Rounded MT Bold"/>
              </a:rPr>
              <a:t>album.dweeb.org</a:t>
            </a:r>
            <a:endParaRPr lang="en-US" sz="2500" cap="small" spc="-7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Excellent Examples of Custom Album Pages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Years 1883–2008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440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Reference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Barb </a:t>
            </a: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Boal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: American Philatelic Society </a:t>
            </a:r>
            <a:r>
              <a:rPr lang="en-US" sz="2800" i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Scanning &amp; Elements 11 Presentation</a:t>
            </a:r>
            <a:endParaRPr lang="en-US" i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8165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Hardware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 numCol="2">
            <a:normAutofit fontScale="92500" lnSpcReduction="10000"/>
          </a:bodyPr>
          <a:lstStyle/>
          <a:p>
            <a:pPr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Size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Footprint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Display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Peripherals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Keyboard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Connection Ports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Performance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CPU (Processing Speed)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RAM (Temporary Memory)</a:t>
            </a:r>
          </a:p>
          <a:p>
            <a:pPr marL="768096" lvl="2" indent="0">
              <a:buClrTx/>
              <a:buNone/>
            </a:pP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Storage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Internal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External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Disk and/or Solid State</a:t>
            </a:r>
          </a:p>
          <a:p>
            <a:pPr marL="768096" lvl="2" indent="0">
              <a:buClrTx/>
              <a:buNone/>
            </a:pP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Scanner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Resolution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Features</a:t>
            </a:r>
          </a:p>
          <a:p>
            <a:pPr lvl="1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Size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buClrTx/>
            </a:pP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324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Productivity Software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Inventory</a:t>
            </a:r>
            <a:endParaRPr lang="en-US" sz="32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Presentation</a:t>
            </a:r>
            <a:endParaRPr lang="en-US" sz="32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Text Editing/Word Processing</a:t>
            </a:r>
            <a:endParaRPr lang="en-US" sz="32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0301" y="4267200"/>
            <a:ext cx="4343399" cy="954107"/>
          </a:xfrm>
          <a:prstGeom prst="rect">
            <a:avLst/>
          </a:prstGeom>
          <a:noFill/>
          <a:ln w="31750" cmpd="thickThin"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algn="ctr"/>
            <a:r>
              <a:rPr lang="en-US" sz="2800" dirty="0" smtClean="0">
                <a:latin typeface="Arial Rounded MT Bold"/>
                <a:cs typeface="Arial Rounded MT Bold"/>
              </a:rPr>
              <a:t>Productivity Software is Task-Dependent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664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Productivity Software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en-US" sz="32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Inventory</a:t>
            </a:r>
            <a:endParaRPr lang="en-US" sz="2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Major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Vendors</a:t>
            </a:r>
          </a:p>
          <a:p>
            <a:pPr lvl="2">
              <a:buClrTx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Microsoft Excel</a:t>
            </a:r>
          </a:p>
          <a:p>
            <a:pPr lvl="2">
              <a:buClrTx/>
            </a:pP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Apple Numbers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Basic Spreadsheet</a:t>
            </a:r>
          </a:p>
          <a:p>
            <a:pPr lvl="1">
              <a:buClrTx/>
            </a:pP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Advanced Spreadsheet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Macros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VBA (Visual Basic for Applications)</a:t>
            </a:r>
          </a:p>
          <a:p>
            <a:pPr lvl="1">
              <a:buClrTx/>
            </a:pP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Database</a:t>
            </a:r>
          </a:p>
          <a:p>
            <a:pPr lvl="2">
              <a:buClrTx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Access</a:t>
            </a:r>
          </a:p>
          <a:p>
            <a:pPr lvl="2">
              <a:buClrTx/>
            </a:pPr>
            <a:r>
              <a:rPr lang="en-US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Filemaker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581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Inventory Spreadsheet Template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" y="1943019"/>
            <a:ext cx="8405410" cy="42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2064"/>
            <a:ext cx="7772400" cy="108813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Computers &amp; Philately Overview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</a:br>
            <a:r>
              <a:rPr lang="en-US" sz="2800" dirty="0">
                <a:solidFill>
                  <a:srgbClr val="FFFFFF"/>
                </a:solidFill>
                <a:latin typeface="Arial Rounded MT Bold"/>
                <a:cs typeface="Arial Rounded MT Bold"/>
              </a:rPr>
              <a:t>Inventory Spreadsheet 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with Data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" y="1943019"/>
            <a:ext cx="8405410" cy="42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47776</TotalTime>
  <Words>812</Words>
  <Application>Microsoft Office PowerPoint</Application>
  <PresentationFormat>On-screen Show (4:3)</PresentationFormat>
  <Paragraphs>334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Metro</vt:lpstr>
      <vt:lpstr>Computers &amp; Philately Overview</vt:lpstr>
      <vt:lpstr>Computers &amp; Philately Overview </vt:lpstr>
      <vt:lpstr>Computers &amp; Philately Overview Hardware Tools</vt:lpstr>
      <vt:lpstr>Computers &amp; Philately Overview Software Tools</vt:lpstr>
      <vt:lpstr>Computers &amp; Philately Overview Hardware</vt:lpstr>
      <vt:lpstr>Computers &amp; Philately Overview Productivity Software</vt:lpstr>
      <vt:lpstr>Computers &amp; Philately Overview Productivity Software</vt:lpstr>
      <vt:lpstr>Computers &amp; Philately Overview Inventory Spreadsheet Template</vt:lpstr>
      <vt:lpstr>Computers &amp; Philately Overview Inventory Spreadsheet with Data</vt:lpstr>
      <vt:lpstr>Computers &amp; Philately Overview Inventory Spreadsheet Final Format</vt:lpstr>
      <vt:lpstr>Computers &amp; Philately Overview Inventory Spreadsheet Steps</vt:lpstr>
      <vt:lpstr>Computers &amp; Philately Overview Inventory Spreadsheet Printed</vt:lpstr>
      <vt:lpstr>Computers &amp; Philately Overview Productivity Software</vt:lpstr>
      <vt:lpstr>Computers &amp; Philately Overview Text Editing/Word Processing</vt:lpstr>
      <vt:lpstr>Computers &amp; Philately Overview Productivity Software</vt:lpstr>
      <vt:lpstr>Computers &amp; Philately Overview Text Editing/Word Processing</vt:lpstr>
      <vt:lpstr>Computers &amp; Philately Overview Text Editing/Word Processing</vt:lpstr>
      <vt:lpstr>Computers &amp; Philately Overview Text Editing/Word Processing</vt:lpstr>
      <vt:lpstr>Computers &amp; Philately Overview Text Editing/Word Processing</vt:lpstr>
      <vt:lpstr>Computers &amp; Philately Overview Text Editing/Word Processing</vt:lpstr>
      <vt:lpstr>Computers &amp; Philately Overview </vt:lpstr>
      <vt:lpstr>Computers &amp; Philately Overview Graphics Software</vt:lpstr>
      <vt:lpstr>Computers &amp; Philately Overview Graphics Lingo</vt:lpstr>
      <vt:lpstr>Computers &amp; Philately Overview Image Lingo</vt:lpstr>
      <vt:lpstr>Computers &amp; Philately Overview Pixelation</vt:lpstr>
      <vt:lpstr>Computers &amp; Philately Overview Typical File Types</vt:lpstr>
      <vt:lpstr>Computers &amp; Philately Overview Image File Types</vt:lpstr>
      <vt:lpstr>Computers &amp; Philately Overview Typical Scanning Parameters</vt:lpstr>
      <vt:lpstr>Computers &amp; Philately Overview Best Practices</vt:lpstr>
      <vt:lpstr>Computers &amp; Philately Overview Useful Techniques</vt:lpstr>
      <vt:lpstr>Computers &amp; Philately Overview Fake vs. Genuine Perforations</vt:lpstr>
      <vt:lpstr>Computers &amp; Philately Overview Scott 387 Fake Perforations</vt:lpstr>
      <vt:lpstr>Computers &amp; Philately Overview Scott 441 Trimmed Perforations</vt:lpstr>
      <vt:lpstr>Computers &amp; Philately Overview Scott 387 Fake Perforations</vt:lpstr>
      <vt:lpstr>Computers &amp; Philately Overview Scott 387 Fake Perforations</vt:lpstr>
      <vt:lpstr>Computers &amp; Philately Overview Background Removal</vt:lpstr>
      <vt:lpstr>Computers &amp; Philately Overview Background Removal</vt:lpstr>
      <vt:lpstr>Computers &amp; Philately Overview Background Removal</vt:lpstr>
      <vt:lpstr>Computers &amp; Philately Overview Background Removal</vt:lpstr>
      <vt:lpstr>Computers &amp; Philately Overview Background Removal</vt:lpstr>
      <vt:lpstr>Computers &amp; Philately Overview Background Removal</vt:lpstr>
      <vt:lpstr>Computers &amp; Philately Overview Background Removal</vt:lpstr>
      <vt:lpstr>Computers &amp; Philately Overview Background Removal</vt:lpstr>
      <vt:lpstr>Computers &amp; Philately Overview Background Removal</vt:lpstr>
      <vt:lpstr>Computers &amp; Philately Overview Reference</vt:lpstr>
      <vt:lpstr>Computers &amp; Philately Overview Reference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 Fekete</dc:creator>
  <cp:lastModifiedBy>RPA</cp:lastModifiedBy>
  <cp:revision>1610</cp:revision>
  <cp:lastPrinted>2018-02-28T16:36:47Z</cp:lastPrinted>
  <dcterms:created xsi:type="dcterms:W3CDTF">2010-06-03T19:13:50Z</dcterms:created>
  <dcterms:modified xsi:type="dcterms:W3CDTF">2018-03-09T00:26:41Z</dcterms:modified>
</cp:coreProperties>
</file>