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75" r:id="rId2"/>
    <p:sldId id="256" r:id="rId3"/>
    <p:sldId id="276" r:id="rId4"/>
    <p:sldId id="281" r:id="rId5"/>
    <p:sldId id="282" r:id="rId6"/>
    <p:sldId id="283" r:id="rId7"/>
    <p:sldId id="285" r:id="rId8"/>
    <p:sldId id="287" r:id="rId9"/>
    <p:sldId id="289" r:id="rId10"/>
    <p:sldId id="284" r:id="rId11"/>
    <p:sldId id="286" r:id="rId12"/>
    <p:sldId id="313" r:id="rId13"/>
    <p:sldId id="280" r:id="rId14"/>
    <p:sldId id="288" r:id="rId15"/>
    <p:sldId id="290" r:id="rId16"/>
    <p:sldId id="291" r:id="rId17"/>
    <p:sldId id="299" r:id="rId18"/>
    <p:sldId id="292" r:id="rId19"/>
    <p:sldId id="293" r:id="rId20"/>
    <p:sldId id="294" r:id="rId21"/>
    <p:sldId id="295" r:id="rId22"/>
    <p:sldId id="312" r:id="rId23"/>
    <p:sldId id="296" r:id="rId24"/>
    <p:sldId id="315" r:id="rId25"/>
    <p:sldId id="314" r:id="rId26"/>
    <p:sldId id="277" r:id="rId27"/>
    <p:sldId id="298" r:id="rId28"/>
    <p:sldId id="316" r:id="rId29"/>
    <p:sldId id="279" r:id="rId30"/>
    <p:sldId id="301" r:id="rId31"/>
    <p:sldId id="304" r:id="rId32"/>
    <p:sldId id="305" r:id="rId33"/>
    <p:sldId id="306" r:id="rId34"/>
    <p:sldId id="300" r:id="rId35"/>
    <p:sldId id="307" r:id="rId36"/>
    <p:sldId id="308" r:id="rId37"/>
    <p:sldId id="309" r:id="rId38"/>
    <p:sldId id="302" r:id="rId39"/>
    <p:sldId id="310" r:id="rId4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4706" autoAdjust="0"/>
  </p:normalViewPr>
  <p:slideViewPr>
    <p:cSldViewPr>
      <p:cViewPr varScale="1">
        <p:scale>
          <a:sx n="85" d="100"/>
          <a:sy n="85" d="100"/>
        </p:scale>
        <p:origin x="270" y="84"/>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5/6/2019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5/6/2019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a:t>Click to edit Master title style</a:t>
            </a: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5/6/2019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5/6/2019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5/6/2019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a:t>Click to edit Master title style</a:t>
            </a: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5/6/2019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5/6/2019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Footer Placeholder 7"/>
          <p:cNvSpPr>
            <a:spLocks noGrp="1"/>
          </p:cNvSpPr>
          <p:nvPr>
            <p:ph type="ftr" sz="quarter" idx="11"/>
          </p:nvPr>
        </p:nvSpPr>
        <p:spPr/>
        <p:txBody>
          <a:bodyPr/>
          <a:lstStyle/>
          <a:p>
            <a:r>
              <a:rPr lang="en-US" dirty="0" smtClean="0"/>
              <a:t>Add a footer</a:t>
            </a:r>
          </a:p>
        </p:txBody>
      </p:sp>
      <p:sp>
        <p:nvSpPr>
          <p:cNvPr id="7" name="Date Placeholder 6"/>
          <p:cNvSpPr>
            <a:spLocks noGrp="1"/>
          </p:cNvSpPr>
          <p:nvPr>
            <p:ph type="dt" sz="half" idx="10"/>
          </p:nvPr>
        </p:nvSpPr>
        <p:spPr/>
        <p:txBody>
          <a:bodyPr/>
          <a:lstStyle/>
          <a:p>
            <a:fld id="{EDF33987-6305-4E2A-BF18-EF013ECE927B}" type="datetimeFigureOut">
              <a:rPr lang="en-US"/>
              <a:t>5/6/2019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4" name="Footer Placeholder 3"/>
          <p:cNvSpPr>
            <a:spLocks noGrp="1"/>
          </p:cNvSpPr>
          <p:nvPr>
            <p:ph type="ftr" sz="quarter" idx="11"/>
          </p:nvPr>
        </p:nvSpPr>
        <p:spPr/>
        <p:txBody>
          <a:bodyPr/>
          <a:lstStyle/>
          <a:p>
            <a:r>
              <a:rPr lang="en-US" dirty="0" smtClean="0"/>
              <a:t>Add a footer</a:t>
            </a:r>
          </a:p>
        </p:txBody>
      </p:sp>
      <p:sp>
        <p:nvSpPr>
          <p:cNvPr id="3" name="Date Placeholder 2"/>
          <p:cNvSpPr>
            <a:spLocks noGrp="1"/>
          </p:cNvSpPr>
          <p:nvPr>
            <p:ph type="dt" sz="half" idx="10"/>
          </p:nvPr>
        </p:nvSpPr>
        <p:spPr/>
        <p:txBody>
          <a:bodyPr/>
          <a:lstStyle/>
          <a:p>
            <a:fld id="{EDF33987-6305-4E2A-BF18-EF013ECE927B}" type="datetimeFigureOut">
              <a:rPr lang="en-US"/>
              <a:t>5/6/2019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5/6/2019</a:t>
            </a:fld>
            <a:endParaRPr/>
          </a:p>
        </p:txBody>
      </p:sp>
      <p:sp>
        <p:nvSpPr>
          <p:cNvPr id="3" name="Footer Placeholder 2"/>
          <p:cNvSpPr>
            <a:spLocks noGrp="1"/>
          </p:cNvSpPr>
          <p:nvPr>
            <p:ph type="ftr" sz="quarter" idx="11"/>
          </p:nvPr>
        </p:nvSpPr>
        <p:spPr/>
        <p:txBody>
          <a:bodyPr/>
          <a:lstStyle/>
          <a:p>
            <a:r>
              <a:rPr lang="en-US" dirty="0" smtClean="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a:t>Click to edit Master title style</a:t>
            </a: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5/6/2019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a:t>Click icon to add picture</a:t>
            </a: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5/6/2019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a:t>Click to edit Master title style</a:t>
            </a: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5/6/2019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eg"/><Relationship Id="rId10" Type="http://schemas.openxmlformats.org/officeDocument/2006/relationships/image" Target="../media/image66.jpg"/><Relationship Id="rId4" Type="http://schemas.openxmlformats.org/officeDocument/2006/relationships/image" Target="../media/image60.jpeg"/><Relationship Id="rId9"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jpg"/></Relationships>
</file>

<file path=ppt/slides/_rels/slide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 Id="rId9"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G"/><Relationship Id="rId12" Type="http://schemas.openxmlformats.org/officeDocument/2006/relationships/image" Target="../media/image18.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JPG"/><Relationship Id="rId11" Type="http://schemas.openxmlformats.org/officeDocument/2006/relationships/image" Target="../media/image17.jpg"/><Relationship Id="rId5" Type="http://schemas.openxmlformats.org/officeDocument/2006/relationships/image" Target="../media/image13.jpeg"/><Relationship Id="rId10" Type="http://schemas.openxmlformats.org/officeDocument/2006/relationships/image" Target="../media/image10.wmf"/><Relationship Id="rId4" Type="http://schemas.openxmlformats.org/officeDocument/2006/relationships/image" Target="../media/image12.jpeg"/><Relationship Id="rId9"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739" y="2902146"/>
            <a:ext cx="9368542" cy="3048001"/>
          </a:xfrm>
        </p:spPr>
        <p:txBody>
          <a:bodyPr/>
          <a:lstStyle/>
          <a:p>
            <a:r>
              <a:rPr lang="en-US" dirty="0" smtClean="0"/>
              <a:t>The 1898 Canadian MAP stamp</a:t>
            </a:r>
            <a:endParaRPr lang="en-US" dirty="0"/>
          </a:p>
        </p:txBody>
      </p:sp>
      <p:sp>
        <p:nvSpPr>
          <p:cNvPr id="3" name="Subtitle 2"/>
          <p:cNvSpPr>
            <a:spLocks noGrp="1"/>
          </p:cNvSpPr>
          <p:nvPr>
            <p:ph type="subTitle" idx="1"/>
          </p:nvPr>
        </p:nvSpPr>
        <p:spPr>
          <a:xfrm>
            <a:off x="1732975" y="5943600"/>
            <a:ext cx="8933437" cy="381000"/>
          </a:xfrm>
        </p:spPr>
        <p:txBody>
          <a:bodyPr>
            <a:normAutofit/>
          </a:bodyPr>
          <a:lstStyle/>
          <a:p>
            <a:r>
              <a:rPr lang="en-US" dirty="0" smtClean="0"/>
              <a:t>A study of its printing and varieties.                                Robert Lighthouse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533400"/>
            <a:ext cx="5867400" cy="4421406"/>
          </a:xfrm>
          <a:prstGeom prst="rect">
            <a:avLst/>
          </a:prstGeom>
        </p:spPr>
      </p:pic>
    </p:spTree>
    <p:extLst>
      <p:ext uri="{BB962C8B-B14F-4D97-AF65-F5344CB8AC3E}">
        <p14:creationId xmlns:p14="http://schemas.microsoft.com/office/powerpoint/2010/main" val="8492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Engraved (Intaglio) Map</a:t>
            </a:r>
          </a:p>
          <a:p>
            <a:endParaRPr lang="en-US" sz="1000" b="1" dirty="0" smtClean="0"/>
          </a:p>
          <a:p>
            <a:r>
              <a:rPr lang="en-US" sz="2200" b="1" dirty="0"/>
              <a:t>Five different </a:t>
            </a:r>
            <a:r>
              <a:rPr lang="en-US" sz="2200" b="1" dirty="0" smtClean="0"/>
              <a:t>production</a:t>
            </a:r>
          </a:p>
          <a:p>
            <a:r>
              <a:rPr lang="en-US" sz="2200" b="1" dirty="0" smtClean="0"/>
              <a:t>plates </a:t>
            </a:r>
            <a:r>
              <a:rPr lang="en-US" sz="2200" b="1" dirty="0"/>
              <a:t>of 100 </a:t>
            </a:r>
            <a:r>
              <a:rPr lang="en-US" sz="2200" b="1" dirty="0" smtClean="0"/>
              <a:t>were</a:t>
            </a:r>
          </a:p>
          <a:p>
            <a:r>
              <a:rPr lang="en-US" sz="2200" b="1" dirty="0" smtClean="0"/>
              <a:t>created, numbered 1</a:t>
            </a:r>
          </a:p>
          <a:p>
            <a:r>
              <a:rPr lang="en-US" sz="2200" b="1" dirty="0" smtClean="0"/>
              <a:t>through </a:t>
            </a:r>
            <a:r>
              <a:rPr lang="en-US" sz="2200" b="1" dirty="0"/>
              <a:t>5</a:t>
            </a:r>
            <a:r>
              <a:rPr lang="en-US" sz="2200" b="1" dirty="0" smtClean="0"/>
              <a:t>.  However</a:t>
            </a:r>
          </a:p>
          <a:p>
            <a:r>
              <a:rPr lang="en-US" sz="2200" b="1" dirty="0" smtClean="0"/>
              <a:t>Plate </a:t>
            </a:r>
            <a:r>
              <a:rPr lang="en-US" sz="2200" b="1" dirty="0"/>
              <a:t>4 </a:t>
            </a:r>
            <a:r>
              <a:rPr lang="en-US" sz="2200" b="1" dirty="0" smtClean="0"/>
              <a:t>was deemed</a:t>
            </a:r>
          </a:p>
          <a:p>
            <a:r>
              <a:rPr lang="en-US" sz="2200" b="1" dirty="0" smtClean="0"/>
              <a:t>unusable and never put</a:t>
            </a:r>
          </a:p>
          <a:p>
            <a:r>
              <a:rPr lang="en-US" sz="2200" b="1" dirty="0" smtClean="0"/>
              <a:t>into </a:t>
            </a:r>
            <a:r>
              <a:rPr lang="en-US" sz="2200" b="1" dirty="0"/>
              <a:t>production</a:t>
            </a:r>
            <a:r>
              <a:rPr lang="en-US" sz="2200" b="1" dirty="0" smtClean="0"/>
              <a:t>.  The</a:t>
            </a:r>
          </a:p>
          <a:p>
            <a:r>
              <a:rPr lang="en-US" sz="2200" b="1" dirty="0" smtClean="0"/>
              <a:t>remaining plates were</a:t>
            </a:r>
          </a:p>
          <a:p>
            <a:r>
              <a:rPr lang="en-US" sz="2200" b="1" dirty="0" smtClean="0"/>
              <a:t>used simultaneously</a:t>
            </a:r>
          </a:p>
          <a:p>
            <a:r>
              <a:rPr lang="en-US" sz="2200" b="1" dirty="0" smtClean="0"/>
              <a:t>during printing.</a:t>
            </a:r>
            <a:endParaRPr lang="en-US" sz="2200" b="1" dirty="0"/>
          </a:p>
          <a:p>
            <a:endParaRPr lang="en-US" sz="2200" b="1" dirty="0" smtClean="0"/>
          </a:p>
          <a:p>
            <a:r>
              <a:rPr lang="en-US" sz="2200" b="1" dirty="0" smtClean="0"/>
              <a:t>imperforate progressive</a:t>
            </a:r>
          </a:p>
          <a:p>
            <a:r>
              <a:rPr lang="en-US" sz="2200" b="1" dirty="0" smtClean="0"/>
              <a:t>plate </a:t>
            </a:r>
            <a:r>
              <a:rPr lang="en-US" sz="2200" b="1" dirty="0"/>
              <a:t>proof </a:t>
            </a:r>
            <a:r>
              <a:rPr lang="en-US" sz="2200" b="1" dirty="0" smtClean="0"/>
              <a:t>in black,</a:t>
            </a:r>
          </a:p>
          <a:p>
            <a:r>
              <a:rPr lang="en-US" sz="2200" b="1" dirty="0" smtClean="0"/>
              <a:t>quarter sheet, unknown</a:t>
            </a:r>
          </a:p>
          <a:p>
            <a:r>
              <a:rPr lang="en-US" sz="2200" b="1" dirty="0" smtClean="0"/>
              <a:t>plate number</a:t>
            </a:r>
          </a:p>
          <a:p>
            <a:endParaRPr lang="en-US" sz="1600" dirty="0" smtClean="0"/>
          </a:p>
          <a:p>
            <a:r>
              <a:rPr lang="en-US" sz="1600" dirty="0" smtClean="0"/>
              <a:t>ex-American </a:t>
            </a:r>
            <a:r>
              <a:rPr lang="en-US" sz="1600" dirty="0"/>
              <a:t>Bank Note </a:t>
            </a:r>
            <a:r>
              <a:rPr lang="en-US" sz="1600" dirty="0" smtClean="0"/>
              <a:t>Company</a:t>
            </a:r>
          </a:p>
          <a:p>
            <a:r>
              <a:rPr lang="en-US" sz="1600" dirty="0" smtClean="0"/>
              <a:t>archives, </a:t>
            </a:r>
            <a:r>
              <a:rPr lang="en-US" sz="1600" dirty="0"/>
              <a:t>1991 Greene </a:t>
            </a:r>
            <a:r>
              <a:rPr lang="en-US" sz="1600" dirty="0" smtClean="0"/>
              <a:t>Foundation</a:t>
            </a:r>
          </a:p>
          <a:p>
            <a:r>
              <a:rPr lang="en-US" sz="1600" dirty="0" smtClean="0"/>
              <a:t>certificate, largest known multiple</a:t>
            </a:r>
            <a:endParaRPr lang="en-US" sz="16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a:p>
          <a:p>
            <a:endParaRPr lang="en-US" sz="2200" dirty="0" smtClean="0"/>
          </a:p>
          <a:p>
            <a:endParaRPr lang="en-US" sz="2600"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012" y="878138"/>
            <a:ext cx="6901568" cy="5446461"/>
          </a:xfrm>
          <a:prstGeom prst="rect">
            <a:avLst/>
          </a:prstGeom>
        </p:spPr>
      </p:pic>
    </p:spTree>
    <p:extLst>
      <p:ext uri="{BB962C8B-B14F-4D97-AF65-F5344CB8AC3E}">
        <p14:creationId xmlns:p14="http://schemas.microsoft.com/office/powerpoint/2010/main" val="238621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Additional Color Passes</a:t>
            </a:r>
          </a:p>
          <a:p>
            <a:endParaRPr lang="en-US" sz="2200" b="1" dirty="0" smtClean="0"/>
          </a:p>
          <a:p>
            <a:r>
              <a:rPr lang="en-US" sz="2200" b="1" dirty="0" smtClean="0"/>
              <a:t>Once the black map sheet was printed, two more passes were needed to apply the additional colors for the seas and Empire territories.  Unlike the black map printed by engraving, which left ink raised on the stamp’s surface, the colors were printed by typography.  Ink was applied to the paper’s surface by rollers with the design forced into the paper, leaving the surface flat.  Color alignment was tough!</a:t>
            </a:r>
          </a:p>
          <a:p>
            <a:endParaRPr lang="en-US" sz="2200" b="1"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b="1" dirty="0" smtClean="0"/>
          </a:p>
          <a:p>
            <a:endParaRPr lang="en-US" sz="1800" b="1" dirty="0"/>
          </a:p>
          <a:p>
            <a:r>
              <a:rPr lang="en-US" sz="2200" b="1" dirty="0" smtClean="0"/>
              <a:t>    Progressive Plate Proof</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3612" y="2895600"/>
            <a:ext cx="4419600" cy="33663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804" y="2895600"/>
            <a:ext cx="4495800" cy="33236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12" y="2895600"/>
            <a:ext cx="3806812" cy="2799588"/>
          </a:xfrm>
          <a:prstGeom prst="rect">
            <a:avLst/>
          </a:prstGeom>
        </p:spPr>
      </p:pic>
    </p:spTree>
    <p:extLst>
      <p:ext uri="{BB962C8B-B14F-4D97-AF65-F5344CB8AC3E}">
        <p14:creationId xmlns:p14="http://schemas.microsoft.com/office/powerpoint/2010/main" val="28436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a:t>
            </a:r>
            <a:r>
              <a:rPr lang="en-US" sz="2200" b="1" dirty="0" smtClean="0"/>
              <a:t>– Sheet Layout</a:t>
            </a:r>
            <a:endParaRPr lang="en-US" sz="2200" b="1" dirty="0"/>
          </a:p>
          <a:p>
            <a:endParaRPr lang="en-US" sz="1000" b="1" dirty="0" smtClean="0"/>
          </a:p>
          <a:p>
            <a:endParaRPr lang="en-US" sz="1600" dirty="0" smtClean="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r>
              <a:rPr lang="en-US" sz="2200" dirty="0" smtClean="0"/>
              <a:t>                                                                                              </a:t>
            </a:r>
            <a:r>
              <a:rPr lang="en-US" sz="2200" b="1" dirty="0" smtClean="0"/>
              <a:t>Plate Number Center Top</a:t>
            </a:r>
          </a:p>
          <a:p>
            <a:endParaRPr lang="en-US" sz="2200" dirty="0"/>
          </a:p>
          <a:p>
            <a:endParaRPr lang="en-US" sz="2200" dirty="0"/>
          </a:p>
          <a:p>
            <a:endParaRPr lang="en-US" sz="2200" dirty="0" smtClean="0"/>
          </a:p>
          <a:p>
            <a:endParaRPr lang="en-US" sz="2600" dirty="0" smtClean="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                         Complete Sheet, Plate 1                          Printer Mark P03,P08,P93,P98</a:t>
            </a:r>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177" y="944606"/>
            <a:ext cx="6425938" cy="49744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825" y="944606"/>
            <a:ext cx="3224234" cy="19538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012" y="3434644"/>
            <a:ext cx="2725449" cy="2458994"/>
          </a:xfrm>
          <a:prstGeom prst="rect">
            <a:avLst/>
          </a:prstGeom>
        </p:spPr>
      </p:pic>
    </p:spTree>
    <p:extLst>
      <p:ext uri="{BB962C8B-B14F-4D97-AF65-F5344CB8AC3E}">
        <p14:creationId xmlns:p14="http://schemas.microsoft.com/office/powerpoint/2010/main" val="285430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Seas Color Varieties</a:t>
            </a:r>
          </a:p>
          <a:p>
            <a:endParaRPr lang="en-US" sz="2200" b="1" dirty="0"/>
          </a:p>
          <a:p>
            <a:r>
              <a:rPr lang="en-US" sz="2200" b="1" dirty="0"/>
              <a:t>Controversy remains whether the </a:t>
            </a:r>
            <a:r>
              <a:rPr lang="en-US" sz="2200" b="1" dirty="0" smtClean="0"/>
              <a:t>sea </a:t>
            </a:r>
            <a:r>
              <a:rPr lang="en-US" sz="2200" b="1" dirty="0"/>
              <a:t>colors were intended to be in two different colors, lavender and blue, or experimented with when printed.  Color varieties </a:t>
            </a:r>
            <a:r>
              <a:rPr lang="en-US" sz="2200" b="1" dirty="0" smtClean="0"/>
              <a:t>and shades abound</a:t>
            </a:r>
            <a:r>
              <a:rPr lang="en-US" sz="2200" b="1" dirty="0"/>
              <a:t>.</a:t>
            </a:r>
          </a:p>
          <a:p>
            <a:endParaRPr lang="en-US" sz="1000" b="1" dirty="0"/>
          </a:p>
          <a:p>
            <a:r>
              <a:rPr lang="en-US" sz="2200" b="1" dirty="0"/>
              <a:t>              Plate           Ocean Color             Earliest Known Date      % Produced</a:t>
            </a:r>
          </a:p>
          <a:p>
            <a:r>
              <a:rPr lang="en-US" sz="2200" b="1" dirty="0"/>
              <a:t>                 1                  Lavender                 December 7, 1898              10%</a:t>
            </a:r>
          </a:p>
          <a:p>
            <a:r>
              <a:rPr lang="en-US" sz="2200" b="1" dirty="0"/>
              <a:t>                 1            Pale Blue Green          December 16, 1898              8%</a:t>
            </a:r>
          </a:p>
          <a:p>
            <a:r>
              <a:rPr lang="en-US" sz="2200" b="1" dirty="0"/>
              <a:t>                 1           Deep Blue Green         December 23, 1898              8%</a:t>
            </a:r>
          </a:p>
          <a:p>
            <a:r>
              <a:rPr lang="en-US" sz="2200" b="1" dirty="0"/>
              <a:t>                 2       Very Deep Blue Green       January 1, 1899                 21%</a:t>
            </a:r>
          </a:p>
          <a:p>
            <a:r>
              <a:rPr lang="en-US" sz="2200" b="1" dirty="0"/>
              <a:t>                 2                   Lavender                February 11, 1899               10%</a:t>
            </a:r>
          </a:p>
          <a:p>
            <a:r>
              <a:rPr lang="en-US" sz="2200" b="1" dirty="0"/>
              <a:t>                 3                   Lavender                   March 7, 1899                   24%</a:t>
            </a:r>
          </a:p>
          <a:p>
            <a:r>
              <a:rPr lang="en-US" sz="2200" b="1" dirty="0"/>
              <a:t>                 5                   Lavender                  March 27, 1899                   6%</a:t>
            </a:r>
          </a:p>
          <a:p>
            <a:r>
              <a:rPr lang="en-US" sz="2200" b="1" dirty="0"/>
              <a:t>                 5            Bright Blue Green           March 27, 1899                  13%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073" y="5102579"/>
            <a:ext cx="1991494" cy="14498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5080614"/>
            <a:ext cx="1981200" cy="14887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4020" y="5114481"/>
            <a:ext cx="1961710" cy="14548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8363" y="5097547"/>
            <a:ext cx="1908396" cy="14548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8212" y="5085476"/>
            <a:ext cx="1905000" cy="1430240"/>
          </a:xfrm>
          <a:prstGeom prst="rect">
            <a:avLst/>
          </a:prstGeom>
        </p:spPr>
      </p:pic>
    </p:spTree>
    <p:extLst>
      <p:ext uri="{BB962C8B-B14F-4D97-AF65-F5344CB8AC3E}">
        <p14:creationId xmlns:p14="http://schemas.microsoft.com/office/powerpoint/2010/main" val="280945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Seas Color Varieties</a:t>
            </a:r>
          </a:p>
          <a:p>
            <a:endParaRPr lang="en-US" sz="2200" b="1" dirty="0" smtClean="0"/>
          </a:p>
          <a:p>
            <a:r>
              <a:rPr lang="en-US" sz="2200" b="1" dirty="0" smtClean="0"/>
              <a:t>Color varieties from Plate 1.</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dirty="0" smtClean="0"/>
          </a:p>
          <a:p>
            <a:r>
              <a:rPr lang="en-US" sz="2200" dirty="0" smtClean="0"/>
              <a:t>              </a:t>
            </a:r>
            <a:endParaRPr lang="en-US" sz="2200" dirty="0"/>
          </a:p>
          <a:p>
            <a:endParaRPr lang="en-US" sz="2200" dirty="0" smtClean="0"/>
          </a:p>
          <a:p>
            <a:r>
              <a:rPr lang="en-US" sz="2200" b="1" dirty="0" smtClean="0"/>
              <a:t>P1-03 Lavender Sea      P1-39 Greyish Sea</a:t>
            </a:r>
          </a:p>
          <a:p>
            <a:endParaRPr lang="en-US" sz="2200" b="1" dirty="0"/>
          </a:p>
          <a:p>
            <a:endParaRPr lang="en-US" sz="2200" b="1" dirty="0" smtClean="0"/>
          </a:p>
          <a:p>
            <a:endParaRPr lang="en-US" sz="2200" b="1" dirty="0" smtClean="0"/>
          </a:p>
          <a:p>
            <a:endParaRPr lang="en-US" sz="2200" b="1" dirty="0" smtClean="0"/>
          </a:p>
          <a:p>
            <a:endParaRPr lang="en-US" sz="2200" b="1" dirty="0"/>
          </a:p>
          <a:p>
            <a:r>
              <a:rPr lang="en-US" sz="2200" dirty="0" smtClean="0"/>
              <a:t>                                                                                                 </a:t>
            </a:r>
            <a:r>
              <a:rPr lang="en-US" sz="2200" b="1" dirty="0" smtClean="0"/>
              <a:t>P1-41,42,51,52</a:t>
            </a:r>
          </a:p>
          <a:p>
            <a:r>
              <a:rPr lang="en-US" sz="2200" dirty="0" smtClean="0"/>
              <a:t>                                                                                             </a:t>
            </a:r>
            <a:r>
              <a:rPr lang="en-US" sz="2200" b="1" dirty="0" smtClean="0"/>
              <a:t>Pale Blue Green Sea</a:t>
            </a:r>
            <a:endParaRPr lang="en-US" sz="2200" b="1" dirty="0"/>
          </a:p>
          <a:p>
            <a:r>
              <a:rPr lang="en-US" sz="2200" dirty="0" smtClean="0"/>
              <a:t>           </a:t>
            </a:r>
            <a:r>
              <a:rPr lang="en-US" sz="2200" b="1" dirty="0" smtClean="0"/>
              <a:t>P1-41 Deep Blue Green Sea</a:t>
            </a:r>
            <a:endParaRPr lang="en-US" sz="2200" b="1" dirty="0"/>
          </a:p>
          <a:p>
            <a:endParaRPr lang="en-US" sz="2200" dirty="0" smtClean="0"/>
          </a:p>
          <a:p>
            <a:endParaRPr lang="en-US" sz="2200"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010" y="1748736"/>
            <a:ext cx="2652635" cy="19812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612" y="1748737"/>
            <a:ext cx="2707160" cy="1981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612" y="4191000"/>
            <a:ext cx="2590800" cy="19922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5169" y="1748736"/>
            <a:ext cx="5158043" cy="3813863"/>
          </a:xfrm>
          <a:prstGeom prst="rect">
            <a:avLst/>
          </a:prstGeom>
        </p:spPr>
      </p:pic>
    </p:spTree>
    <p:extLst>
      <p:ext uri="{BB962C8B-B14F-4D97-AF65-F5344CB8AC3E}">
        <p14:creationId xmlns:p14="http://schemas.microsoft.com/office/powerpoint/2010/main" val="12995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Seas Color Varieties</a:t>
            </a:r>
          </a:p>
          <a:p>
            <a:endParaRPr lang="en-US" sz="2200" b="1" dirty="0" smtClean="0"/>
          </a:p>
          <a:p>
            <a:r>
              <a:rPr lang="en-US" sz="2200" b="1" dirty="0" smtClean="0"/>
              <a:t>Color varieties from Plate 2.</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dirty="0" smtClean="0"/>
          </a:p>
          <a:p>
            <a:r>
              <a:rPr lang="en-US" sz="2200" dirty="0" smtClean="0"/>
              <a:t>              </a:t>
            </a:r>
            <a:endParaRPr lang="en-US" sz="2200" dirty="0"/>
          </a:p>
          <a:p>
            <a:endParaRPr lang="en-US" sz="2200" dirty="0" smtClean="0"/>
          </a:p>
          <a:p>
            <a:r>
              <a:rPr lang="en-US" sz="2200" b="1" dirty="0" smtClean="0"/>
              <a:t>               P2-71 Lavender Sea</a:t>
            </a:r>
            <a:endParaRPr lang="en-US" sz="2200" b="1" dirty="0"/>
          </a:p>
          <a:p>
            <a:endParaRPr lang="en-US" sz="2200" b="1" dirty="0" smtClean="0"/>
          </a:p>
          <a:p>
            <a:endParaRPr lang="en-US" sz="2200" b="1" dirty="0" smtClean="0"/>
          </a:p>
          <a:p>
            <a:endParaRPr lang="en-US" sz="2200" b="1" dirty="0" smtClean="0"/>
          </a:p>
          <a:p>
            <a:endParaRPr lang="en-US" sz="2200" b="1" dirty="0"/>
          </a:p>
          <a:p>
            <a:endParaRPr lang="en-US" sz="2200" b="1" dirty="0" smtClean="0"/>
          </a:p>
          <a:p>
            <a:r>
              <a:rPr lang="en-US" sz="2200" b="1" dirty="0" smtClean="0"/>
              <a:t>                                                             P2-89,90,99,100 Very Deep Blue Green Sea</a:t>
            </a:r>
          </a:p>
          <a:p>
            <a:r>
              <a:rPr lang="en-US" sz="1000" dirty="0" smtClean="0"/>
              <a:t>            </a:t>
            </a:r>
          </a:p>
          <a:p>
            <a:r>
              <a:rPr lang="en-US" sz="2200" b="1" dirty="0" smtClean="0"/>
              <a:t>        P2-93 Deep Blue Green Sea</a:t>
            </a:r>
            <a:endParaRPr lang="en-US" sz="2200" b="1" dirty="0"/>
          </a:p>
          <a:p>
            <a:endParaRPr lang="en-US" sz="2200" dirty="0" smtClean="0"/>
          </a:p>
          <a:p>
            <a:endParaRPr lang="en-US" sz="2200"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466" y="1785425"/>
            <a:ext cx="2590800" cy="19202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883" y="4191000"/>
            <a:ext cx="2487966" cy="18410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783" y="1785425"/>
            <a:ext cx="5112258" cy="3761653"/>
          </a:xfrm>
          <a:prstGeom prst="rect">
            <a:avLst/>
          </a:prstGeom>
        </p:spPr>
      </p:pic>
    </p:spTree>
    <p:extLst>
      <p:ext uri="{BB962C8B-B14F-4D97-AF65-F5344CB8AC3E}">
        <p14:creationId xmlns:p14="http://schemas.microsoft.com/office/powerpoint/2010/main" val="18487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Seas Color Varieties</a:t>
            </a:r>
          </a:p>
          <a:p>
            <a:endParaRPr lang="en-US" sz="2200" b="1" dirty="0" smtClean="0"/>
          </a:p>
          <a:p>
            <a:r>
              <a:rPr lang="en-US" sz="2200" b="1" dirty="0" smtClean="0"/>
              <a:t>Color varieties from Plate 3 and 5.</a:t>
            </a:r>
          </a:p>
          <a:p>
            <a:endParaRPr lang="en-US" sz="1600" b="1" dirty="0" smtClean="0"/>
          </a:p>
          <a:p>
            <a:endParaRPr lang="en-US" sz="1600" b="1" dirty="0" smtClean="0"/>
          </a:p>
          <a:p>
            <a:endParaRPr lang="en-US" sz="2200" b="1" dirty="0" smtClean="0"/>
          </a:p>
          <a:p>
            <a:endParaRPr lang="en-US" sz="2200" b="1" dirty="0"/>
          </a:p>
          <a:p>
            <a:endParaRPr lang="en-US" sz="2200" b="1" dirty="0" smtClean="0"/>
          </a:p>
          <a:p>
            <a:endParaRPr lang="en-US" sz="2200" b="1" dirty="0" smtClean="0"/>
          </a:p>
          <a:p>
            <a:endParaRPr lang="en-US" sz="2200" b="1" dirty="0"/>
          </a:p>
          <a:p>
            <a:endParaRPr lang="en-US" sz="2200" dirty="0" smtClean="0"/>
          </a:p>
          <a:p>
            <a:r>
              <a:rPr lang="en-US" sz="2200" b="1" dirty="0" smtClean="0"/>
              <a:t>                                                      P3-11 </a:t>
            </a:r>
            <a:r>
              <a:rPr lang="en-US" sz="2200" b="1" dirty="0"/>
              <a:t>Lavender </a:t>
            </a:r>
            <a:r>
              <a:rPr lang="en-US" sz="2200" b="1" dirty="0" smtClean="0"/>
              <a:t>Sea</a:t>
            </a:r>
          </a:p>
          <a:p>
            <a:endParaRPr lang="en-US" sz="2200" b="1" dirty="0" smtClean="0"/>
          </a:p>
          <a:p>
            <a:endParaRPr lang="en-US" sz="2200" b="1" dirty="0" smtClean="0"/>
          </a:p>
          <a:p>
            <a:endParaRPr lang="en-US" sz="2200" b="1" dirty="0" smtClean="0"/>
          </a:p>
          <a:p>
            <a:endParaRPr lang="en-US" sz="2200" b="1" dirty="0" smtClean="0"/>
          </a:p>
          <a:p>
            <a:endParaRPr lang="en-US" sz="2200" b="1" dirty="0"/>
          </a:p>
          <a:p>
            <a:endParaRPr lang="en-US" sz="2200" b="1" dirty="0" smtClean="0"/>
          </a:p>
          <a:p>
            <a:endParaRPr lang="en-US" sz="2200" b="1" dirty="0" smtClean="0"/>
          </a:p>
          <a:p>
            <a:r>
              <a:rPr lang="en-US" sz="2200" b="1" dirty="0"/>
              <a:t> </a:t>
            </a:r>
            <a:r>
              <a:rPr lang="en-US" sz="2200" b="1" dirty="0" smtClean="0"/>
              <a:t>                        P5-09 </a:t>
            </a:r>
            <a:r>
              <a:rPr lang="en-US" sz="2200" b="1" dirty="0"/>
              <a:t>Lavender </a:t>
            </a:r>
            <a:r>
              <a:rPr lang="en-US" sz="2200" b="1" dirty="0" smtClean="0"/>
              <a:t>Sea                P5-09 Bright Blue Green Sea</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7109" y="1736723"/>
            <a:ext cx="2554605" cy="18593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412" y="4168767"/>
            <a:ext cx="2437548" cy="18593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812" y="4166383"/>
            <a:ext cx="2440881" cy="1836377"/>
          </a:xfrm>
          <a:prstGeom prst="rect">
            <a:avLst/>
          </a:prstGeom>
        </p:spPr>
      </p:pic>
    </p:spTree>
    <p:extLst>
      <p:ext uri="{BB962C8B-B14F-4D97-AF65-F5344CB8AC3E}">
        <p14:creationId xmlns:p14="http://schemas.microsoft.com/office/powerpoint/2010/main" val="370826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Seas Color Varieties</a:t>
            </a:r>
          </a:p>
          <a:p>
            <a:endParaRPr lang="en-US" sz="2200" b="1" dirty="0" smtClean="0"/>
          </a:p>
          <a:p>
            <a:r>
              <a:rPr lang="en-US" sz="2200" b="1" dirty="0" smtClean="0"/>
              <a:t>Known as the “Muddy Waters” variety, this color is due to the oxidation of the sea’s ink.  </a:t>
            </a:r>
            <a:r>
              <a:rPr lang="en-US" sz="2200" b="1" dirty="0" smtClean="0"/>
              <a:t>This ink toning can be found on </a:t>
            </a:r>
            <a:r>
              <a:rPr lang="en-US" sz="2200" b="1" dirty="0" smtClean="0"/>
              <a:t>both </a:t>
            </a:r>
            <a:r>
              <a:rPr lang="en-US" sz="2200" b="1" dirty="0" smtClean="0"/>
              <a:t>lavender and </a:t>
            </a:r>
            <a:r>
              <a:rPr lang="en-US" sz="2200" b="1" dirty="0" smtClean="0"/>
              <a:t>blue sea </a:t>
            </a:r>
            <a:r>
              <a:rPr lang="en-US" sz="2200" b="1" dirty="0" smtClean="0"/>
              <a:t>shades in various degrees, but it is uncertain </a:t>
            </a:r>
            <a:r>
              <a:rPr lang="en-US" sz="2200" b="1" dirty="0" smtClean="0"/>
              <a:t>whether they came from </a:t>
            </a:r>
            <a:r>
              <a:rPr lang="en-US" sz="2200" b="1" dirty="0" smtClean="0"/>
              <a:t>certain </a:t>
            </a:r>
            <a:r>
              <a:rPr lang="en-US" sz="2200" b="1" dirty="0" smtClean="0"/>
              <a:t>ink batches.</a:t>
            </a:r>
          </a:p>
          <a:p>
            <a:endParaRPr lang="en-US" sz="1600" b="1" dirty="0" smtClean="0"/>
          </a:p>
          <a:p>
            <a:pPr algn="ctr"/>
            <a:endParaRPr lang="en-US" sz="2200" b="1" dirty="0" smtClean="0"/>
          </a:p>
          <a:p>
            <a:endParaRPr lang="en-US" sz="2200" b="1" dirty="0" smtClean="0"/>
          </a:p>
          <a:p>
            <a:endParaRPr lang="en-US" sz="2200" b="1" dirty="0"/>
          </a:p>
          <a:p>
            <a:endParaRPr lang="en-US" sz="2200" b="1" dirty="0" smtClean="0"/>
          </a:p>
          <a:p>
            <a:endParaRPr lang="en-US" sz="2200" b="1" dirty="0" smtClean="0"/>
          </a:p>
          <a:p>
            <a:endParaRPr lang="en-US" sz="2200" b="1" dirty="0"/>
          </a:p>
          <a:p>
            <a:endParaRPr lang="en-US" sz="2200" dirty="0" smtClean="0"/>
          </a:p>
          <a:p>
            <a:r>
              <a:rPr lang="en-US" sz="2200" b="1" dirty="0" smtClean="0"/>
              <a:t>                                                      </a:t>
            </a:r>
          </a:p>
          <a:p>
            <a:endParaRPr lang="en-US" sz="2200" b="1" dirty="0" smtClean="0"/>
          </a:p>
          <a:p>
            <a:endParaRPr lang="en-US" sz="2200" b="1" dirty="0" smtClean="0"/>
          </a:p>
          <a:p>
            <a:endParaRPr lang="en-US" sz="2200" b="1" dirty="0" smtClean="0"/>
          </a:p>
          <a:p>
            <a:endParaRPr lang="en-US" sz="2200" b="1" dirty="0" smtClean="0"/>
          </a:p>
          <a:p>
            <a:endParaRPr lang="en-US" sz="2200" b="1" dirty="0"/>
          </a:p>
          <a:p>
            <a:endParaRPr lang="en-US" sz="2200" b="1"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837" y="2438400"/>
            <a:ext cx="5137150" cy="38423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776" y="4495800"/>
            <a:ext cx="2593558" cy="19211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97" y="4498894"/>
            <a:ext cx="2541256" cy="19180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783" y="2325321"/>
            <a:ext cx="2541256" cy="18787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9788" y="2220792"/>
            <a:ext cx="2644359" cy="1983269"/>
          </a:xfrm>
          <a:prstGeom prst="rect">
            <a:avLst/>
          </a:prstGeom>
        </p:spPr>
      </p:pic>
    </p:spTree>
    <p:extLst>
      <p:ext uri="{BB962C8B-B14F-4D97-AF65-F5344CB8AC3E}">
        <p14:creationId xmlns:p14="http://schemas.microsoft.com/office/powerpoint/2010/main" val="10899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a:t>
            </a:r>
            <a:r>
              <a:rPr lang="en-US" sz="2200" b="1" dirty="0"/>
              <a:t>– Red Territories</a:t>
            </a:r>
          </a:p>
          <a:p>
            <a:endParaRPr lang="en-US" sz="2200" b="1" dirty="0" smtClean="0"/>
          </a:p>
          <a:p>
            <a:r>
              <a:rPr lang="en-US" sz="2200" b="1" dirty="0" smtClean="0"/>
              <a:t>The typographic printing process used to print the red color was fraught with technical problems with an assortment of results.  Two red plates were used.</a:t>
            </a:r>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2200" b="1" dirty="0" smtClean="0"/>
          </a:p>
          <a:p>
            <a:endParaRPr lang="en-US" sz="2200" b="1" dirty="0" smtClean="0"/>
          </a:p>
          <a:p>
            <a:endParaRPr lang="en-US" sz="2200" b="1" dirty="0"/>
          </a:p>
          <a:p>
            <a:r>
              <a:rPr lang="en-US" sz="2200" b="1" dirty="0" smtClean="0"/>
              <a:t>                                                      </a:t>
            </a:r>
          </a:p>
          <a:p>
            <a:endParaRPr lang="en-US" sz="2200" b="1" dirty="0" smtClean="0"/>
          </a:p>
          <a:p>
            <a:endParaRPr lang="en-US" sz="2200" b="1" dirty="0" smtClean="0"/>
          </a:p>
          <a:p>
            <a:endParaRPr lang="en-US" sz="2200" b="1" dirty="0" smtClean="0"/>
          </a:p>
          <a:p>
            <a:endParaRPr lang="en-US" sz="2200" b="1" dirty="0" smtClean="0"/>
          </a:p>
          <a:p>
            <a:r>
              <a:rPr lang="en-US" sz="2200" b="1" dirty="0" smtClean="0"/>
              <a:t>     P1-10 Pacific Island                P1-17 Pacific Island                P1-79 Indian Ocean</a:t>
            </a:r>
          </a:p>
          <a:p>
            <a:r>
              <a:rPr lang="en-US" sz="2200" b="1" dirty="0"/>
              <a:t> </a:t>
            </a:r>
            <a:r>
              <a:rPr lang="en-US" sz="2200" b="1" dirty="0" smtClean="0"/>
              <a:t>    Group- Extra Island          Group- Odd Shaped Island        Group- Islands Large</a:t>
            </a:r>
          </a:p>
          <a:p>
            <a:r>
              <a:rPr lang="en-US" sz="2200" b="1" dirty="0"/>
              <a:t> </a:t>
            </a:r>
            <a:r>
              <a:rPr lang="en-US" sz="2200" b="1" dirty="0" smtClean="0"/>
              <a:t>                                                                                                                and Fused</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012" y="3465688"/>
            <a:ext cx="2516083" cy="18593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511" y="3465689"/>
            <a:ext cx="2575802" cy="185939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729" y="3465687"/>
            <a:ext cx="2510697" cy="18593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247" y="1981200"/>
            <a:ext cx="1167611" cy="124777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2571" y="1978378"/>
            <a:ext cx="1138812" cy="125059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3286" y="1978378"/>
            <a:ext cx="1311390" cy="1250597"/>
          </a:xfrm>
          <a:prstGeom prst="rect">
            <a:avLst/>
          </a:prstGeom>
        </p:spPr>
      </p:pic>
    </p:spTree>
    <p:extLst>
      <p:ext uri="{BB962C8B-B14F-4D97-AF65-F5344CB8AC3E}">
        <p14:creationId xmlns:p14="http://schemas.microsoft.com/office/powerpoint/2010/main" val="38700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Red Territories</a:t>
            </a:r>
          </a:p>
          <a:p>
            <a:endParaRPr lang="en-US" sz="2200" b="1" dirty="0" smtClean="0"/>
          </a:p>
          <a:p>
            <a:r>
              <a:rPr lang="en-US" sz="2200" b="1" dirty="0" smtClean="0"/>
              <a:t>A few additional red color anomalies.</a:t>
            </a:r>
          </a:p>
          <a:p>
            <a:endParaRPr lang="en-US" sz="1600" b="1" dirty="0" smtClean="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2200" b="1" dirty="0" smtClean="0"/>
          </a:p>
          <a:p>
            <a:endParaRPr lang="en-US" sz="2200" b="1" dirty="0" smtClean="0"/>
          </a:p>
          <a:p>
            <a:endParaRPr lang="en-US" sz="2200" b="1" dirty="0"/>
          </a:p>
          <a:p>
            <a:r>
              <a:rPr lang="en-US" sz="2200" b="1" dirty="0" smtClean="0"/>
              <a:t>                                                      </a:t>
            </a:r>
          </a:p>
          <a:p>
            <a:endParaRPr lang="en-US" sz="2200" b="1" dirty="0" smtClean="0"/>
          </a:p>
          <a:p>
            <a:endParaRPr lang="en-US" sz="2200" b="1" dirty="0" smtClean="0"/>
          </a:p>
          <a:p>
            <a:endParaRPr lang="en-US" sz="2200" b="1" dirty="0" smtClean="0"/>
          </a:p>
          <a:p>
            <a:endParaRPr lang="en-US" sz="2200" b="1" dirty="0" smtClean="0"/>
          </a:p>
          <a:p>
            <a:endParaRPr lang="en-US" sz="800" b="1" dirty="0" smtClean="0"/>
          </a:p>
          <a:p>
            <a:r>
              <a:rPr lang="en-US" sz="2200" b="1" dirty="0" smtClean="0"/>
              <a:t>      P3-43 Under-inked                P1-26 New Zealand                    P2-43 Three Dots</a:t>
            </a:r>
          </a:p>
          <a:p>
            <a:r>
              <a:rPr lang="en-US" sz="2200" b="1" dirty="0" smtClean="0"/>
              <a:t>                                                       with Distinct Horns                 Between Australia/NZ</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166" y="3465686"/>
            <a:ext cx="2515121" cy="185939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5212" y="3465686"/>
            <a:ext cx="2480186" cy="185939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412" y="3465686"/>
            <a:ext cx="2458205" cy="18593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575" y="1898705"/>
            <a:ext cx="1422301" cy="133027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4812" y="1898705"/>
            <a:ext cx="1259187" cy="133027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4812" y="1898705"/>
            <a:ext cx="1401218" cy="1330270"/>
          </a:xfrm>
          <a:prstGeom prst="rect">
            <a:avLst/>
          </a:prstGeom>
        </p:spPr>
      </p:pic>
    </p:spTree>
    <p:extLst>
      <p:ext uri="{BB962C8B-B14F-4D97-AF65-F5344CB8AC3E}">
        <p14:creationId xmlns:p14="http://schemas.microsoft.com/office/powerpoint/2010/main" val="330193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marL="45720" algn="ctr"/>
            <a:r>
              <a:rPr lang="en-US" sz="2600" b="1" dirty="0" smtClean="0">
                <a:solidFill>
                  <a:srgbClr val="C00000"/>
                </a:solidFill>
              </a:rPr>
              <a:t>What’s with the 2¢ 1898 Canadian map stamp– the first Christmas stamp?</a:t>
            </a:r>
          </a:p>
          <a:p>
            <a:pPr marL="45720"/>
            <a:endParaRPr lang="en-US" sz="2400" b="1" dirty="0"/>
          </a:p>
          <a:p>
            <a:pPr marL="45720"/>
            <a:r>
              <a:rPr lang="en-US" sz="2400" b="1" dirty="0" smtClean="0"/>
              <a:t>The issue date was December 25, 1898, meant to illustrate the British Empire dominions, colonies and protectorates across the globe.  Printed by the American Banknote Company (Ottawa), 20 million were ordered, 19,927,500 were delivered, presumably spoilage accounted for the difference.</a:t>
            </a:r>
          </a:p>
          <a:p>
            <a:pPr marL="45720"/>
            <a:endParaRPr lang="en-US" sz="2400" b="1" dirty="0"/>
          </a:p>
          <a:p>
            <a:pPr marL="45720"/>
            <a:r>
              <a:rPr lang="en-US" sz="2400" b="1" dirty="0" smtClean="0"/>
              <a:t>The goal of this presentation is to detail the purpose of the map stamp, summarize the four issued plates, discuss the issue’s unique production process and inherent resulting flaws, and give examples of its use.</a:t>
            </a:r>
          </a:p>
          <a:p>
            <a:pPr marL="45720"/>
            <a:endParaRPr lang="en-US" sz="2400" b="1" dirty="0"/>
          </a:p>
          <a:p>
            <a:pPr marL="45720"/>
            <a:r>
              <a:rPr lang="en-US" sz="2400" b="1" dirty="0" smtClean="0"/>
              <a:t>Shown will be singles, multiples, imperforate varieties and usages on cover, with emphasis on identifying varieties.</a:t>
            </a:r>
          </a:p>
          <a:p>
            <a:pPr marL="45720"/>
            <a:endParaRPr lang="en-US" sz="2400" b="1" dirty="0"/>
          </a:p>
          <a:p>
            <a:pPr marL="45720"/>
            <a:r>
              <a:rPr lang="en-US" sz="2400" b="1" dirty="0" smtClean="0"/>
              <a:t>Research has taken me over 35 years examining thousands of these stamps, comparing each to known </a:t>
            </a:r>
            <a:r>
              <a:rPr lang="en-US" sz="2400" b="1" dirty="0" err="1" smtClean="0"/>
              <a:t>platings</a:t>
            </a:r>
            <a:r>
              <a:rPr lang="en-US" sz="2400" b="1" dirty="0" smtClean="0"/>
              <a:t>, varieties and re-entries identified by experts in philatelic journals from around the world, and making some of my own along the way.  Come see why I enjoy collecting Scott #85 and #86 so much!</a:t>
            </a:r>
            <a:endParaRPr lang="en-US" sz="2400" b="1" dirty="0"/>
          </a:p>
          <a:p>
            <a:pPr marL="45720"/>
            <a:r>
              <a:rPr lang="en-US" sz="2400" b="1" dirty="0" smtClean="0"/>
              <a:t> </a:t>
            </a:r>
            <a:endParaRPr lang="en-US" sz="2400" b="1" dirty="0"/>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Plate Re-Entries</a:t>
            </a:r>
          </a:p>
          <a:p>
            <a:endParaRPr lang="en-US" sz="2200" b="1" dirty="0" smtClean="0"/>
          </a:p>
          <a:p>
            <a:r>
              <a:rPr lang="en-US" sz="2200" b="1" dirty="0" smtClean="0"/>
              <a:t>Plates 2 and 3 wore down excessively during production, especially the cable link border around some impressions, which needed re-engraving, sometimes a minor manual re-touch.  These created a wealth of varieties.</a:t>
            </a:r>
          </a:p>
          <a:p>
            <a:endParaRPr lang="en-US" sz="1600" b="1" dirty="0" smtClean="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2200" b="1" dirty="0" smtClean="0"/>
          </a:p>
          <a:p>
            <a:endParaRPr lang="en-US" sz="2200" b="1" dirty="0" smtClean="0"/>
          </a:p>
          <a:p>
            <a:endParaRPr lang="en-US" sz="2200" b="1" dirty="0"/>
          </a:p>
          <a:p>
            <a:r>
              <a:rPr lang="en-US" sz="2200" b="1" dirty="0" smtClean="0"/>
              <a:t>                                                      </a:t>
            </a:r>
          </a:p>
          <a:p>
            <a:endParaRPr lang="en-US" sz="2200" b="1" dirty="0" smtClean="0"/>
          </a:p>
          <a:p>
            <a:endParaRPr lang="en-US" sz="2200" b="1" dirty="0" smtClean="0"/>
          </a:p>
          <a:p>
            <a:endParaRPr lang="en-US" sz="600" b="1" dirty="0" smtClean="0"/>
          </a:p>
          <a:p>
            <a:r>
              <a:rPr lang="en-US" sz="2200" b="1" dirty="0" smtClean="0"/>
              <a:t> P5-73 Top Left Spurs     P2-78 Lower Left          P2-19 Top Left         P3-100 Re-entry of </a:t>
            </a:r>
          </a:p>
          <a:p>
            <a:r>
              <a:rPr lang="en-US" sz="2200" b="1" dirty="0" smtClean="0"/>
              <a:t>   and Value Tablet           Cable Links            Cable Manually       “PIRE” and also at</a:t>
            </a:r>
          </a:p>
          <a:p>
            <a:r>
              <a:rPr lang="en-US" sz="2200" b="1" dirty="0" smtClean="0"/>
              <a:t>   Manually Re-cut        Manually Re-cut                 </a:t>
            </a:r>
            <a:r>
              <a:rPr lang="en-US" sz="2200" b="1" dirty="0" err="1" smtClean="0"/>
              <a:t>Re-cut</a:t>
            </a:r>
            <a:r>
              <a:rPr lang="en-US" sz="2200" b="1" dirty="0" smtClean="0"/>
              <a:t>                Lower Right Side</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53" y="3465682"/>
            <a:ext cx="2471847" cy="18593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232" y="3465683"/>
            <a:ext cx="2480174" cy="18593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254" y="3465683"/>
            <a:ext cx="2463187" cy="185939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012" y="3465683"/>
            <a:ext cx="2581575" cy="185939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12" y="2154028"/>
            <a:ext cx="1289097" cy="115499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5978" y="2154028"/>
            <a:ext cx="1195699" cy="115499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7976" y="2154028"/>
            <a:ext cx="1818686" cy="115499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1612" y="2154028"/>
            <a:ext cx="1697136" cy="115499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5518" y="2154028"/>
            <a:ext cx="1199551" cy="116101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0197" y="2154028"/>
            <a:ext cx="1117887" cy="1154995"/>
          </a:xfrm>
          <a:prstGeom prst="rect">
            <a:avLst/>
          </a:prstGeom>
        </p:spPr>
      </p:pic>
    </p:spTree>
    <p:extLst>
      <p:ext uri="{BB962C8B-B14F-4D97-AF65-F5344CB8AC3E}">
        <p14:creationId xmlns:p14="http://schemas.microsoft.com/office/powerpoint/2010/main" val="325876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Plate Re-Entries</a:t>
            </a:r>
          </a:p>
          <a:p>
            <a:endParaRPr lang="en-US" sz="2200" b="1" dirty="0" smtClean="0"/>
          </a:p>
          <a:p>
            <a:r>
              <a:rPr lang="en-US" sz="2200" b="1" dirty="0" smtClean="0"/>
              <a:t>Re-entries required re-engraving of both lateral guidelines and lower part of each worn cable.  The worn image was not always fully erased, leaving part of the old engraving behind when a new transfer roller impression was made.</a:t>
            </a:r>
          </a:p>
          <a:p>
            <a:endParaRPr lang="en-US" sz="1600" b="1" dirty="0" smtClean="0"/>
          </a:p>
          <a:p>
            <a:endParaRPr lang="en-US" sz="1600" b="1" dirty="0" smtClean="0"/>
          </a:p>
          <a:p>
            <a:endParaRPr lang="en-US" sz="1600" b="1" dirty="0"/>
          </a:p>
          <a:p>
            <a:endParaRPr lang="en-US" sz="1600" b="1" dirty="0" smtClean="0"/>
          </a:p>
          <a:p>
            <a:endParaRPr lang="en-US" sz="1600" b="1" dirty="0"/>
          </a:p>
          <a:p>
            <a:endParaRPr lang="en-US" sz="1600" b="1" dirty="0" smtClean="0"/>
          </a:p>
          <a:p>
            <a:endParaRPr lang="en-US" sz="1600" b="1" dirty="0" smtClean="0"/>
          </a:p>
          <a:p>
            <a:endParaRPr lang="en-US" sz="2200" b="1" dirty="0" smtClean="0"/>
          </a:p>
          <a:p>
            <a:endParaRPr lang="en-US" sz="2200" b="1" dirty="0" smtClean="0"/>
          </a:p>
          <a:p>
            <a:endParaRPr lang="en-US" sz="2200" b="1" dirty="0"/>
          </a:p>
          <a:p>
            <a:r>
              <a:rPr lang="en-US" sz="2200" b="1" dirty="0" smtClean="0"/>
              <a:t>                                                      </a:t>
            </a:r>
          </a:p>
          <a:p>
            <a:endParaRPr lang="en-US" sz="2200" b="1" dirty="0" smtClean="0"/>
          </a:p>
          <a:p>
            <a:r>
              <a:rPr lang="en-US" sz="2200" b="1" dirty="0" smtClean="0"/>
              <a:t>           </a:t>
            </a:r>
          </a:p>
          <a:p>
            <a:endParaRPr lang="en-US" sz="600" b="1" dirty="0" smtClean="0"/>
          </a:p>
          <a:p>
            <a:r>
              <a:rPr lang="en-US" sz="2200" b="1" dirty="0" smtClean="0"/>
              <a:t>             P2-95 Lower Left                 P2-39 “We Hold”               P3-96 Lower Right </a:t>
            </a:r>
          </a:p>
          <a:p>
            <a:r>
              <a:rPr lang="en-US" sz="2200" b="1" dirty="0" smtClean="0"/>
              <a:t>                       Spurs                                Re-entry                              </a:t>
            </a:r>
            <a:r>
              <a:rPr lang="en-US" sz="2200" b="1" dirty="0" err="1" smtClean="0"/>
              <a:t>Re-entry</a:t>
            </a:r>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3860" y="3456034"/>
            <a:ext cx="2528239" cy="185939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426" y="3460857"/>
            <a:ext cx="2521641" cy="185939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4324" y="3456034"/>
            <a:ext cx="2524961" cy="185776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0279" y="2209800"/>
            <a:ext cx="1295400" cy="110896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212" y="2209800"/>
            <a:ext cx="1524071" cy="110896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767" y="2209800"/>
            <a:ext cx="1564434" cy="1108966"/>
          </a:xfrm>
          <a:prstGeom prst="rect">
            <a:avLst/>
          </a:prstGeom>
        </p:spPr>
      </p:pic>
    </p:spTree>
    <p:extLst>
      <p:ext uri="{BB962C8B-B14F-4D97-AF65-F5344CB8AC3E}">
        <p14:creationId xmlns:p14="http://schemas.microsoft.com/office/powerpoint/2010/main" val="279260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Plate Re-Entries</a:t>
            </a:r>
          </a:p>
          <a:p>
            <a:endParaRPr lang="en-US" sz="2200" b="1" dirty="0" smtClean="0"/>
          </a:p>
          <a:p>
            <a:r>
              <a:rPr lang="en-US" sz="2200" b="1" dirty="0" smtClean="0"/>
              <a:t>Researchers have proved these by comparing the engraved plate proofs with stamps and finding specific examples of re-touches or re-engravings that happened during the production process.  Here’s one match up.  The top corner is weakly engraved in the proof, but strengthened in the stamp.  Note the position of the guide dots in both cases.</a:t>
            </a:r>
          </a:p>
          <a:p>
            <a:endParaRPr lang="en-US" sz="2200" b="1" dirty="0" smtClean="0"/>
          </a:p>
          <a:p>
            <a:endParaRPr lang="en-US" sz="1600" b="1" dirty="0" smtClean="0"/>
          </a:p>
          <a:p>
            <a:endParaRPr lang="en-US" sz="1600" b="1" dirty="0" smtClean="0"/>
          </a:p>
          <a:p>
            <a:endParaRPr lang="en-US" sz="1600" b="1" dirty="0" smtClean="0"/>
          </a:p>
          <a:p>
            <a:endParaRPr lang="en-US" sz="1600" b="1" dirty="0"/>
          </a:p>
          <a:p>
            <a:endParaRPr lang="en-US" sz="1600" b="1" dirty="0" smtClean="0"/>
          </a:p>
          <a:p>
            <a:endParaRPr lang="en-US" sz="1000" b="1" dirty="0"/>
          </a:p>
          <a:p>
            <a:r>
              <a:rPr lang="en-US" sz="1600" b="1" dirty="0" smtClean="0"/>
              <a:t>                                                                                                                                                                                  </a:t>
            </a:r>
            <a:r>
              <a:rPr lang="en-US" sz="2200" b="1" dirty="0" smtClean="0"/>
              <a:t>Proof</a:t>
            </a:r>
          </a:p>
          <a:p>
            <a:endParaRPr lang="en-US" sz="1600" b="1" dirty="0" smtClean="0"/>
          </a:p>
          <a:p>
            <a:endParaRPr lang="en-US" sz="2200" b="1" dirty="0" smtClean="0"/>
          </a:p>
          <a:p>
            <a:endParaRPr lang="en-US" sz="2200" b="1" dirty="0" smtClean="0"/>
          </a:p>
          <a:p>
            <a:endParaRPr lang="en-US" sz="2800" b="1" dirty="0" smtClean="0"/>
          </a:p>
          <a:p>
            <a:r>
              <a:rPr lang="en-US" sz="2200" b="1" dirty="0" smtClean="0"/>
              <a:t>                                                                                                                                                                                         </a:t>
            </a:r>
          </a:p>
          <a:p>
            <a:r>
              <a:rPr lang="en-US" sz="2200" b="1" dirty="0" smtClean="0"/>
              <a:t>                                                                                                                                  Stamp</a:t>
            </a:r>
          </a:p>
          <a:p>
            <a:endParaRPr lang="en-US" sz="800" b="1" dirty="0" smtClean="0"/>
          </a:p>
          <a:p>
            <a:r>
              <a:rPr lang="en-US" sz="2200" b="1" dirty="0" smtClean="0"/>
              <a:t>           Plate Proof Position 21                                         P5-21</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668" y="2781650"/>
            <a:ext cx="4722369" cy="35629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455" y="2810933"/>
            <a:ext cx="4689357" cy="35392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8287" y="2810933"/>
            <a:ext cx="1304925" cy="12763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6434" y="4648199"/>
            <a:ext cx="1276778" cy="1285583"/>
          </a:xfrm>
          <a:prstGeom prst="rect">
            <a:avLst/>
          </a:prstGeom>
        </p:spPr>
      </p:pic>
    </p:spTree>
    <p:extLst>
      <p:ext uri="{BB962C8B-B14F-4D97-AF65-F5344CB8AC3E}">
        <p14:creationId xmlns:p14="http://schemas.microsoft.com/office/powerpoint/2010/main" val="27538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Plate Re-Entries</a:t>
            </a:r>
          </a:p>
          <a:p>
            <a:endParaRPr lang="en-US" sz="2200" b="1" dirty="0" smtClean="0"/>
          </a:p>
          <a:p>
            <a:r>
              <a:rPr lang="en-US" sz="2200" b="1" dirty="0" smtClean="0"/>
              <a:t>This is the most famous of all the map stamp re-entries.  There is extensive doubling throughout the entire image, particularly in “CANA” of CANADA.  The lower cable is retouched with spurs under “Hold.”  There is doubling of “XMAS” and the lines of latitude above.</a:t>
            </a:r>
            <a:endParaRPr lang="en-US" sz="1600" b="1"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smtClean="0"/>
          </a:p>
          <a:p>
            <a:r>
              <a:rPr lang="en-US" sz="2200" b="1" dirty="0" smtClean="0"/>
              <a:t>                                                          P5-91</a:t>
            </a:r>
          </a:p>
          <a:p>
            <a:endParaRPr lang="en-US" sz="2200" b="1" dirty="0" smtClean="0"/>
          </a:p>
          <a:p>
            <a:r>
              <a:rPr lang="en-US" sz="2200" b="1" dirty="0" smtClean="0"/>
              <a:t>           </a:t>
            </a:r>
          </a:p>
          <a:p>
            <a:endParaRPr lang="en-US" sz="2200" b="1" dirty="0" smtClean="0"/>
          </a:p>
          <a:p>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812" y="2133600"/>
            <a:ext cx="5867400" cy="44660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6" y="2362200"/>
            <a:ext cx="5205412" cy="10560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182" y="3529314"/>
            <a:ext cx="3276600" cy="762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612" y="4402393"/>
            <a:ext cx="1853570" cy="2198986"/>
          </a:xfrm>
          <a:prstGeom prst="rect">
            <a:avLst/>
          </a:prstGeom>
        </p:spPr>
      </p:pic>
    </p:spTree>
    <p:extLst>
      <p:ext uri="{BB962C8B-B14F-4D97-AF65-F5344CB8AC3E}">
        <p14:creationId xmlns:p14="http://schemas.microsoft.com/office/powerpoint/2010/main" val="329030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248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a:t>
            </a:r>
            <a:r>
              <a:rPr lang="en-US" sz="2200" b="1" dirty="0" smtClean="0"/>
              <a:t>Errors, Freaks and Oddities</a:t>
            </a:r>
            <a:endParaRPr lang="en-US" sz="2200" b="1" dirty="0" smtClean="0"/>
          </a:p>
          <a:p>
            <a:endParaRPr lang="en-US" sz="2200" b="1" dirty="0" smtClean="0"/>
          </a:p>
          <a:p>
            <a:r>
              <a:rPr lang="en-US" sz="2200" b="1" dirty="0" smtClean="0"/>
              <a:t>Production problems did create an assortment of EFOs.  Here are a few examples.</a:t>
            </a:r>
          </a:p>
          <a:p>
            <a:endParaRPr lang="en-US" sz="2200" b="1" dirty="0"/>
          </a:p>
          <a:p>
            <a:endParaRPr lang="en-US" sz="1600" b="1"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smtClean="0"/>
          </a:p>
          <a:p>
            <a:r>
              <a:rPr lang="en-US" sz="2200" b="1" dirty="0" smtClean="0"/>
              <a:t>                                                          </a:t>
            </a:r>
          </a:p>
          <a:p>
            <a:r>
              <a:rPr lang="en-US" sz="2200" b="1" dirty="0" smtClean="0"/>
              <a:t>           </a:t>
            </a:r>
          </a:p>
          <a:p>
            <a:endParaRPr lang="en-US" sz="2200" b="1" dirty="0" smtClean="0"/>
          </a:p>
          <a:p>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13" y="1828800"/>
            <a:ext cx="5382442" cy="4038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2" y="1828800"/>
            <a:ext cx="5634270" cy="4038600"/>
          </a:xfrm>
          <a:prstGeom prst="rect">
            <a:avLst/>
          </a:prstGeom>
        </p:spPr>
      </p:pic>
    </p:spTree>
    <p:extLst>
      <p:ext uri="{BB962C8B-B14F-4D97-AF65-F5344CB8AC3E}">
        <p14:creationId xmlns:p14="http://schemas.microsoft.com/office/powerpoint/2010/main" val="152897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Post-Production</a:t>
            </a:r>
            <a:endParaRPr lang="en-US" sz="2200" b="1" u="sng" dirty="0"/>
          </a:p>
          <a:p>
            <a:endParaRPr lang="en-US" sz="2200" b="1" dirty="0"/>
          </a:p>
          <a:p>
            <a:r>
              <a:rPr lang="en-US" sz="2200" b="1" dirty="0" smtClean="0"/>
              <a:t>With the stamps printed, several “add-ons” were applied to them…</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 </a:t>
            </a:r>
            <a:endParaRPr lang="en-US" sz="2200" b="1" dirty="0"/>
          </a:p>
          <a:p>
            <a:endParaRPr lang="en-US" sz="800" b="1" dirty="0" smtClean="0"/>
          </a:p>
          <a:p>
            <a:r>
              <a:rPr lang="en-US" sz="2200" b="1" dirty="0" smtClean="0"/>
              <a:t>Specimen (in purple)                               Various  Toronto </a:t>
            </a:r>
            <a:r>
              <a:rPr lang="en-US" sz="2200" b="1" dirty="0" err="1" smtClean="0"/>
              <a:t>Precancels</a:t>
            </a:r>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b="1" dirty="0" smtClean="0"/>
          </a:p>
          <a:p>
            <a:r>
              <a:rPr lang="en-US" b="1" dirty="0" smtClean="0"/>
              <a:t>Perfin- Sun Life Assurance Company, Montreal        Perfin- </a:t>
            </a:r>
            <a:r>
              <a:rPr lang="en-US" b="1" dirty="0"/>
              <a:t>W.J. Gage &amp; </a:t>
            </a:r>
            <a:r>
              <a:rPr lang="en-US" b="1" dirty="0" smtClean="0"/>
              <a:t>Company, Toronto</a:t>
            </a:r>
            <a:endParaRPr lang="en-US"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12" y="1676398"/>
            <a:ext cx="2438400" cy="18753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809" y="1676398"/>
            <a:ext cx="2569579" cy="1879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821" y="1676398"/>
            <a:ext cx="2504335" cy="187533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6045" y="1676398"/>
            <a:ext cx="2548537" cy="18753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7" y="4190999"/>
            <a:ext cx="2438400" cy="181186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502" y="4191000"/>
            <a:ext cx="2432916" cy="18118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1612" y="4190999"/>
            <a:ext cx="2408458" cy="181186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3115" y="4190999"/>
            <a:ext cx="2421467" cy="1811867"/>
          </a:xfrm>
          <a:prstGeom prst="rect">
            <a:avLst/>
          </a:prstGeom>
        </p:spPr>
      </p:pic>
    </p:spTree>
    <p:extLst>
      <p:ext uri="{BB962C8B-B14F-4D97-AF65-F5344CB8AC3E}">
        <p14:creationId xmlns:p14="http://schemas.microsoft.com/office/powerpoint/2010/main" val="302165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First Day</a:t>
            </a:r>
            <a:endParaRPr lang="en-US" sz="2200" b="1" dirty="0"/>
          </a:p>
          <a:p>
            <a:endParaRPr lang="en-US" sz="2200" b="1" dirty="0"/>
          </a:p>
          <a:p>
            <a:r>
              <a:rPr lang="en-US" sz="2200" b="1" dirty="0" smtClean="0"/>
              <a:t>Special commemorative envelope for Christmas Day, 1898 bearing the new multi-colored map stamp (Plate 1) and a Berlin, Ontario first day favor cancel.  The envelope was issued in multiple colors, as can be seen on the next cover, postmarked February 13, 1899 but not with the map stamp.</a:t>
            </a:r>
            <a:endParaRPr lang="en-US" sz="2200" b="1" dirty="0"/>
          </a:p>
          <a:p>
            <a:pPr algn="ctr"/>
            <a:endParaRPr lang="en-US" sz="2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611" y="2590800"/>
            <a:ext cx="4633405" cy="377895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624" y="2590800"/>
            <a:ext cx="4701980" cy="3778956"/>
          </a:xfrm>
          <a:prstGeom prst="rect">
            <a:avLst/>
          </a:prstGeom>
        </p:spPr>
      </p:pic>
    </p:spTree>
    <p:extLst>
      <p:ext uri="{BB962C8B-B14F-4D97-AF65-F5344CB8AC3E}">
        <p14:creationId xmlns:p14="http://schemas.microsoft.com/office/powerpoint/2010/main" val="244149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Third Day of Use</a:t>
            </a:r>
            <a:endParaRPr lang="en-US" sz="2200" b="1" dirty="0"/>
          </a:p>
          <a:p>
            <a:endParaRPr lang="en-US" sz="2200" b="1" dirty="0"/>
          </a:p>
          <a:p>
            <a:r>
              <a:rPr lang="en-US" sz="2200" b="1" dirty="0" smtClean="0"/>
              <a:t>This </a:t>
            </a:r>
            <a:r>
              <a:rPr lang="en-US" sz="2200" b="1" dirty="0"/>
              <a:t>cover from Plate 1 has a visually striking franking of a ½ cent Queen Victoria Maple Leaf stamp, a ½ cent Queen Victoria Jubilee stamp and a 2 cent map stamp </a:t>
            </a:r>
            <a:r>
              <a:rPr lang="en-US" sz="2200" b="1" dirty="0" smtClean="0"/>
              <a:t>totaling 3 </a:t>
            </a:r>
            <a:r>
              <a:rPr lang="en-US" sz="2200" b="1" dirty="0"/>
              <a:t>cents</a:t>
            </a:r>
            <a:r>
              <a:rPr lang="en-US" sz="2200" b="1" dirty="0" smtClean="0"/>
              <a:t>. December </a:t>
            </a:r>
            <a:r>
              <a:rPr lang="en-US" sz="2200" b="1" dirty="0"/>
              <a:t>27, </a:t>
            </a:r>
            <a:r>
              <a:rPr lang="en-US" sz="2200" b="1" dirty="0" smtClean="0"/>
              <a:t>1898  postmark from </a:t>
            </a:r>
            <a:r>
              <a:rPr lang="en-US" sz="2200" b="1" dirty="0"/>
              <a:t>Campbell, </a:t>
            </a:r>
            <a:r>
              <a:rPr lang="en-US" sz="2200" b="1" dirty="0" smtClean="0"/>
              <a:t>Ontario, sent </a:t>
            </a:r>
            <a:r>
              <a:rPr lang="en-US" sz="2200" b="1" dirty="0"/>
              <a:t>to Saginaw, Michigan</a:t>
            </a:r>
            <a:r>
              <a:rPr lang="en-US" sz="2200" b="1" dirty="0" smtClean="0"/>
              <a:t>.  On January 1, 1899, the letter rate to US addresses was reduced from 3 to 2 cents per 1/2 ounce.  The basic half-ounce Canadian domestic letter rate also was reduced that day from 3 to 2 cents.</a:t>
            </a:r>
          </a:p>
          <a:p>
            <a:endParaRPr lang="en-US" sz="2200" b="1" dirty="0"/>
          </a:p>
          <a:p>
            <a:pPr algn="ctr"/>
            <a:endParaRPr lang="en-US" sz="22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415" y="3200400"/>
            <a:ext cx="6047994" cy="3356964"/>
          </a:xfrm>
          <a:prstGeom prst="rect">
            <a:avLst/>
          </a:prstGeom>
        </p:spPr>
      </p:pic>
    </p:spTree>
    <p:extLst>
      <p:ext uri="{BB962C8B-B14F-4D97-AF65-F5344CB8AC3E}">
        <p14:creationId xmlns:p14="http://schemas.microsoft.com/office/powerpoint/2010/main" val="173754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Bisect</a:t>
            </a:r>
            <a:endParaRPr lang="en-US" sz="2200" b="1" dirty="0"/>
          </a:p>
          <a:p>
            <a:endParaRPr lang="en-US" sz="2200" b="1" dirty="0"/>
          </a:p>
          <a:p>
            <a:r>
              <a:rPr lang="en-US" sz="2200" b="1" dirty="0" smtClean="0"/>
              <a:t>An unusual bisect usage, cutting the 2¢ stamp value in half to 1¢, paying the local drop rate for printed matter.  Postmarked Montreal, February 25, 1899.</a:t>
            </a:r>
            <a:endParaRPr lang="en-US" sz="2200" b="1" dirty="0" smtClean="0"/>
          </a:p>
          <a:p>
            <a:endParaRPr lang="en-US" sz="2200" b="1" dirty="0"/>
          </a:p>
          <a:p>
            <a:pPr algn="ctr"/>
            <a:endParaRPr lang="en-US" sz="2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512" y="2133600"/>
            <a:ext cx="7035800" cy="4063175"/>
          </a:xfrm>
          <a:prstGeom prst="rect">
            <a:avLst/>
          </a:prstGeom>
        </p:spPr>
      </p:pic>
    </p:spTree>
    <p:extLst>
      <p:ext uri="{BB962C8B-B14F-4D97-AF65-F5344CB8AC3E}">
        <p14:creationId xmlns:p14="http://schemas.microsoft.com/office/powerpoint/2010/main" val="19357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1</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       P1-83 Lavender Sea</a:t>
            </a:r>
          </a:p>
          <a:p>
            <a:r>
              <a:rPr lang="en-US" sz="2200" b="1" dirty="0" smtClean="0"/>
              <a:t>         January 11, 1899</a:t>
            </a:r>
            <a:endParaRPr lang="en-US" sz="2200" b="1" dirty="0"/>
          </a:p>
          <a:p>
            <a:r>
              <a:rPr lang="en-US" sz="2200" b="1" dirty="0" smtClean="0"/>
              <a:t>Bathurst St., Toronto,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a:t> P1-79 Pale Blue Green </a:t>
            </a:r>
            <a:r>
              <a:rPr lang="en-US" sz="2200" b="1" dirty="0" smtClean="0"/>
              <a:t>Sea                              P1-76 Pale Blue Green Sea</a:t>
            </a:r>
          </a:p>
          <a:p>
            <a:r>
              <a:rPr lang="en-US" sz="2200" b="1" dirty="0"/>
              <a:t>       </a:t>
            </a:r>
            <a:r>
              <a:rPr lang="en-US" sz="2200" b="1" dirty="0" smtClean="0"/>
              <a:t> </a:t>
            </a:r>
            <a:r>
              <a:rPr lang="en-US" sz="2200" b="1" dirty="0"/>
              <a:t>February 19, </a:t>
            </a:r>
            <a:r>
              <a:rPr lang="en-US" sz="2200" b="1" dirty="0" smtClean="0"/>
              <a:t>1899                January 28, 1898 (error in slug year, 1899 correct)</a:t>
            </a:r>
            <a:endParaRPr lang="en-US" sz="2200" b="1" dirty="0"/>
          </a:p>
          <a:p>
            <a:r>
              <a:rPr lang="en-US" sz="2200" b="1" dirty="0" smtClean="0"/>
              <a:t> Namino</a:t>
            </a:r>
            <a:r>
              <a:rPr lang="en-US" sz="2200" b="1" dirty="0"/>
              <a:t>, British </a:t>
            </a:r>
            <a:r>
              <a:rPr lang="en-US" sz="2200" b="1" dirty="0" smtClean="0"/>
              <a:t>Columbia                                     Halifax, Nova Scotia</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012" y="1066800"/>
            <a:ext cx="2026324" cy="1524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416" y="3702756"/>
            <a:ext cx="2074265" cy="1524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412" y="1015182"/>
            <a:ext cx="7086600" cy="4194641"/>
          </a:xfrm>
          <a:prstGeom prst="rect">
            <a:avLst/>
          </a:prstGeom>
        </p:spPr>
      </p:pic>
    </p:spTree>
    <p:extLst>
      <p:ext uri="{BB962C8B-B14F-4D97-AF65-F5344CB8AC3E}">
        <p14:creationId xmlns:p14="http://schemas.microsoft.com/office/powerpoint/2010/main" val="262972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marL="45720"/>
            <a:r>
              <a:rPr lang="en-US" sz="2200" b="1" u="sng" dirty="0" smtClean="0"/>
              <a:t>Background</a:t>
            </a:r>
          </a:p>
          <a:p>
            <a:pPr marL="45720"/>
            <a:endParaRPr lang="en-US" sz="2200" b="1" dirty="0" smtClean="0"/>
          </a:p>
          <a:p>
            <a:pPr marL="45720"/>
            <a:r>
              <a:rPr lang="en-US" sz="2200" b="1" dirty="0" smtClean="0"/>
              <a:t>At the Imperial </a:t>
            </a:r>
            <a:r>
              <a:rPr lang="en-US" sz="2200" b="1" dirty="0"/>
              <a:t>Conference on Postal </a:t>
            </a:r>
            <a:r>
              <a:rPr lang="en-US" sz="2200" b="1" dirty="0" smtClean="0"/>
              <a:t>Rates conference on postage matters held in London in July 1898, William </a:t>
            </a:r>
            <a:r>
              <a:rPr lang="en-US" sz="2200" b="1" dirty="0" err="1" smtClean="0"/>
              <a:t>Mulock</a:t>
            </a:r>
            <a:r>
              <a:rPr lang="en-US" sz="2200" b="1" dirty="0" smtClean="0"/>
              <a:t>, Postmaster General of Canada, proposed an Imperial penny postage rate for a half-ounce letter to or from any member country as an affordable way of increasing mail volume and uniting the far-flung nations.  The plan was adopted by the group (except for Australia and New Zealand) and slated for implementation at the start of the new year.</a:t>
            </a:r>
          </a:p>
          <a:p>
            <a:pPr marL="45720"/>
            <a:endParaRPr lang="en-US" sz="2200" b="1" dirty="0"/>
          </a:p>
          <a:p>
            <a:pPr marL="45720"/>
            <a:r>
              <a:rPr lang="en-US" sz="2200" b="1" dirty="0" smtClean="0"/>
              <a:t>This was also of interest to the Universal Postal Union, a body of over 100 member countries around the world based in Bern, Switzerland, providing advisory, technical assistance and mediation on all matters dealing with the mail.  The British Empire at the time made up a large part of the organization.</a:t>
            </a:r>
          </a:p>
          <a:p>
            <a:pPr marL="45720"/>
            <a:endParaRPr lang="en-US" sz="2200" b="1" dirty="0"/>
          </a:p>
          <a:p>
            <a:pPr marL="45720"/>
            <a:r>
              <a:rPr lang="en-US" sz="2200" b="1" dirty="0" smtClean="0"/>
              <a:t>Thus was born the need for a 2c (equal to 1d) Canadian Imperial postage stamp.</a:t>
            </a:r>
          </a:p>
          <a:p>
            <a:pPr marL="45720"/>
            <a:r>
              <a:rPr lang="en-US" sz="2200" b="1" dirty="0" smtClean="0"/>
              <a:t>  </a:t>
            </a:r>
            <a:endParaRPr lang="en-US" sz="2200" b="1" dirty="0"/>
          </a:p>
          <a:p>
            <a:pPr marL="388620" indent="-342900">
              <a:buFont typeface="Arial" panose="020B0604020202020204" pitchFamily="34" charset="0"/>
              <a:buChar char="•"/>
            </a:pPr>
            <a:r>
              <a:rPr lang="en-US" sz="2200" b="1" dirty="0" smtClean="0"/>
              <a:t>December 7, 1898 – Canadian post offices started receiving the new stamp</a:t>
            </a:r>
          </a:p>
          <a:p>
            <a:pPr marL="388620" indent="-342900">
              <a:buFont typeface="Arial" panose="020B0604020202020204" pitchFamily="34" charset="0"/>
              <a:buChar char="•"/>
            </a:pPr>
            <a:r>
              <a:rPr lang="en-US" sz="2200" b="1" dirty="0" smtClean="0"/>
              <a:t>December 25, 1898 </a:t>
            </a:r>
            <a:r>
              <a:rPr lang="en-US" sz="2200" b="1" dirty="0"/>
              <a:t>– </a:t>
            </a:r>
            <a:r>
              <a:rPr lang="en-US" sz="2200" b="1" dirty="0" smtClean="0"/>
              <a:t>First day of issue for the map stamp on Christmas Day</a:t>
            </a:r>
          </a:p>
          <a:p>
            <a:pPr marL="388620" indent="-342900">
              <a:buFont typeface="Arial" panose="020B0604020202020204" pitchFamily="34" charset="0"/>
              <a:buChar char="•"/>
            </a:pPr>
            <a:r>
              <a:rPr lang="en-US" sz="2200" b="1" dirty="0" smtClean="0"/>
              <a:t>January 1, 1899 </a:t>
            </a:r>
            <a:r>
              <a:rPr lang="en-US" sz="2200" b="1" dirty="0"/>
              <a:t>– First day of </a:t>
            </a:r>
            <a:r>
              <a:rPr lang="en-US" sz="2200" b="1" dirty="0" smtClean="0"/>
              <a:t>the new British Empire international surface rate</a:t>
            </a:r>
            <a:endParaRPr lang="en-US" sz="2200" b="1" dirty="0"/>
          </a:p>
        </p:txBody>
      </p:sp>
    </p:spTree>
    <p:extLst>
      <p:ext uri="{BB962C8B-B14F-4D97-AF65-F5344CB8AC3E}">
        <p14:creationId xmlns:p14="http://schemas.microsoft.com/office/powerpoint/2010/main" val="146212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1</a:t>
            </a:r>
          </a:p>
          <a:p>
            <a:endParaRPr lang="en-US" sz="2200" b="1" dirty="0"/>
          </a:p>
          <a:p>
            <a:endParaRPr lang="en-US" sz="2200" b="1" dirty="0" smtClean="0"/>
          </a:p>
          <a:p>
            <a:endParaRPr lang="en-US" sz="2200" b="1" dirty="0" smtClean="0"/>
          </a:p>
          <a:p>
            <a:endParaRPr lang="en-US" sz="2200" b="1" dirty="0" smtClean="0"/>
          </a:p>
          <a:p>
            <a:endParaRPr lang="en-US" sz="2200" b="1" dirty="0"/>
          </a:p>
          <a:p>
            <a:endParaRPr lang="en-US" sz="2200" b="1" dirty="0" smtClean="0"/>
          </a:p>
          <a:p>
            <a:endParaRPr lang="en-US" sz="2200" b="1" dirty="0"/>
          </a:p>
          <a:p>
            <a:endParaRPr lang="en-US" sz="2200" b="1" dirty="0"/>
          </a:p>
          <a:p>
            <a:endParaRPr lang="en-US" sz="2200" b="1" dirty="0" smtClean="0"/>
          </a:p>
          <a:p>
            <a:endParaRPr lang="en-US" sz="2200" b="1" dirty="0"/>
          </a:p>
          <a:p>
            <a:r>
              <a:rPr lang="en-US" sz="2200" b="1" dirty="0" smtClean="0"/>
              <a:t>                                                                                                   P1-39 </a:t>
            </a:r>
            <a:r>
              <a:rPr lang="en-US" sz="2200" b="1" dirty="0"/>
              <a:t>Lavender Sea</a:t>
            </a:r>
          </a:p>
          <a:p>
            <a:r>
              <a:rPr lang="en-US" sz="2200" b="1" dirty="0"/>
              <a:t>                                                                                      </a:t>
            </a:r>
            <a:r>
              <a:rPr lang="en-US" sz="2200" b="1" dirty="0" smtClean="0"/>
              <a:t>                  March </a:t>
            </a:r>
            <a:r>
              <a:rPr lang="en-US" sz="2200" b="1" dirty="0"/>
              <a:t>2, 1899</a:t>
            </a:r>
          </a:p>
          <a:p>
            <a:r>
              <a:rPr lang="en-US" sz="2200" b="1" dirty="0"/>
              <a:t>                                                                                  </a:t>
            </a:r>
            <a:r>
              <a:rPr lang="en-US" sz="2200" b="1" dirty="0" smtClean="0"/>
              <a:t>              Trenton </a:t>
            </a:r>
            <a:r>
              <a:rPr lang="en-US" sz="2200" b="1" dirty="0"/>
              <a:t>&amp; Allandale </a:t>
            </a:r>
            <a:r>
              <a:rPr lang="en-US" sz="2200" b="1" dirty="0" smtClean="0"/>
              <a:t>RPO</a:t>
            </a:r>
          </a:p>
          <a:p>
            <a:r>
              <a:rPr lang="en-US" sz="2200" b="1" dirty="0" smtClean="0"/>
              <a:t> </a:t>
            </a:r>
            <a:endParaRPr lang="en-US" sz="2200" b="1" dirty="0"/>
          </a:p>
          <a:p>
            <a:r>
              <a:rPr lang="en-US" sz="2200" b="1" dirty="0" smtClean="0"/>
              <a:t>                             P1-08  Blue Green Sea </a:t>
            </a:r>
          </a:p>
          <a:p>
            <a:r>
              <a:rPr lang="en-US" sz="2200" b="1" dirty="0"/>
              <a:t> </a:t>
            </a:r>
            <a:r>
              <a:rPr lang="en-US" sz="2200" b="1" dirty="0" smtClean="0"/>
              <a:t>                                  March 1, 1899</a:t>
            </a:r>
          </a:p>
          <a:p>
            <a:r>
              <a:rPr lang="en-US" sz="2200" b="1" dirty="0" smtClean="0"/>
              <a:t>                           </a:t>
            </a:r>
            <a:r>
              <a:rPr lang="en-US" sz="2200" b="1" dirty="0" err="1" smtClean="0"/>
              <a:t>Antigonish</a:t>
            </a:r>
            <a:r>
              <a:rPr lang="en-US" sz="2200" b="1" dirty="0" smtClean="0"/>
              <a:t>, </a:t>
            </a:r>
            <a:r>
              <a:rPr lang="en-US" sz="2200" b="1" dirty="0"/>
              <a:t>Nova </a:t>
            </a:r>
            <a:r>
              <a:rPr lang="en-US" sz="2200" b="1" dirty="0" smtClean="0"/>
              <a:t>Scotia</a:t>
            </a:r>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0762" y="2133600"/>
            <a:ext cx="2129119" cy="155868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12" y="1143000"/>
            <a:ext cx="6504282" cy="3785028"/>
          </a:xfrm>
          <a:prstGeom prst="rect">
            <a:avLst/>
          </a:prstGeom>
        </p:spPr>
      </p:pic>
    </p:spTree>
    <p:extLst>
      <p:ext uri="{BB962C8B-B14F-4D97-AF65-F5344CB8AC3E}">
        <p14:creationId xmlns:p14="http://schemas.microsoft.com/office/powerpoint/2010/main" val="58238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2</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                   P2-98 </a:t>
            </a:r>
            <a:r>
              <a:rPr lang="en-US" sz="2200" b="1" dirty="0"/>
              <a:t>Lavender Sea         </a:t>
            </a:r>
            <a:r>
              <a:rPr lang="en-US" sz="2200" b="1" dirty="0" smtClean="0"/>
              <a:t>                  P2-34 Very Deep Blue Green</a:t>
            </a:r>
            <a:endParaRPr lang="en-US" sz="2200" b="1" dirty="0"/>
          </a:p>
          <a:p>
            <a:r>
              <a:rPr lang="en-US" sz="2200" b="1" dirty="0" smtClean="0"/>
              <a:t>                     January 10, </a:t>
            </a:r>
            <a:r>
              <a:rPr lang="en-US" sz="2200" b="1" dirty="0"/>
              <a:t>1899                 </a:t>
            </a:r>
            <a:r>
              <a:rPr lang="en-US" sz="2200" b="1" dirty="0" smtClean="0"/>
              <a:t>                       </a:t>
            </a:r>
            <a:r>
              <a:rPr lang="en-US" sz="2200" b="1" dirty="0"/>
              <a:t>January </a:t>
            </a:r>
            <a:r>
              <a:rPr lang="en-US" sz="2200" b="1" dirty="0" smtClean="0"/>
              <a:t>13, </a:t>
            </a:r>
            <a:r>
              <a:rPr lang="en-US" sz="2200" b="1" dirty="0"/>
              <a:t>1899</a:t>
            </a:r>
          </a:p>
          <a:p>
            <a:r>
              <a:rPr lang="en-US" sz="2200" b="1" dirty="0" smtClean="0"/>
              <a:t>                    Montreal, Quebec                                     Montreal, Quebec</a:t>
            </a:r>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a:t> </a:t>
            </a:r>
            <a:r>
              <a:rPr lang="en-US" sz="2200" b="1" dirty="0" smtClean="0"/>
              <a:t>     P2-49 Very Deep </a:t>
            </a:r>
            <a:r>
              <a:rPr lang="en-US" sz="2200" b="1" dirty="0"/>
              <a:t>Blue Green </a:t>
            </a:r>
            <a:r>
              <a:rPr lang="en-US" sz="2200" b="1" dirty="0" smtClean="0"/>
              <a:t>Sea              P2-80 Very Deep Blue Green Sea</a:t>
            </a:r>
          </a:p>
          <a:p>
            <a:r>
              <a:rPr lang="en-US" sz="2200" b="1" dirty="0" smtClean="0"/>
              <a:t>                    January </a:t>
            </a:r>
            <a:r>
              <a:rPr lang="en-US" sz="2200" b="1" dirty="0"/>
              <a:t>19, 1899 </a:t>
            </a:r>
            <a:r>
              <a:rPr lang="en-US" sz="2200" b="1" dirty="0" smtClean="0"/>
              <a:t>                                        </a:t>
            </a:r>
            <a:r>
              <a:rPr lang="en-US" sz="2200" b="1" dirty="0"/>
              <a:t>January </a:t>
            </a:r>
            <a:r>
              <a:rPr lang="en-US" sz="2200" b="1" dirty="0" smtClean="0"/>
              <a:t>21</a:t>
            </a:r>
            <a:r>
              <a:rPr lang="en-US" sz="2200" b="1" dirty="0"/>
              <a:t>, </a:t>
            </a:r>
            <a:r>
              <a:rPr lang="en-US" sz="2200" b="1" dirty="0" smtClean="0"/>
              <a:t>1899</a:t>
            </a:r>
          </a:p>
          <a:p>
            <a:r>
              <a:rPr lang="en-US" sz="2200" b="1" dirty="0" smtClean="0"/>
              <a:t>    Canfield Junction &amp; St Thomas RPO                Toronto &amp; Ottawa CPR Railway</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412" y="1066800"/>
            <a:ext cx="2057400" cy="15090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812" y="1066800"/>
            <a:ext cx="2016854" cy="151472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8395" y="3747911"/>
            <a:ext cx="1969433" cy="148085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0812" y="3747910"/>
            <a:ext cx="2016854" cy="1454915"/>
          </a:xfrm>
          <a:prstGeom prst="rect">
            <a:avLst/>
          </a:prstGeom>
        </p:spPr>
      </p:pic>
    </p:spTree>
    <p:extLst>
      <p:ext uri="{BB962C8B-B14F-4D97-AF65-F5344CB8AC3E}">
        <p14:creationId xmlns:p14="http://schemas.microsoft.com/office/powerpoint/2010/main" val="83420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2</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P2-96 Very Deep Blue Green Sea</a:t>
            </a:r>
          </a:p>
          <a:p>
            <a:r>
              <a:rPr lang="en-US" sz="2200" b="1" dirty="0" smtClean="0"/>
              <a:t>              January 28, 1899</a:t>
            </a:r>
            <a:endParaRPr lang="en-US" sz="2200" b="1" dirty="0"/>
          </a:p>
          <a:p>
            <a:r>
              <a:rPr lang="en-US" sz="2200" b="1" dirty="0" smtClean="0"/>
              <a:t>            Montreal, Quebec</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P2-07 Very Deep Blue Green Sea                         P2-89 Pale Blue Green Sea</a:t>
            </a:r>
          </a:p>
          <a:p>
            <a:r>
              <a:rPr lang="en-US" sz="2200" b="1" dirty="0"/>
              <a:t>       </a:t>
            </a:r>
            <a:r>
              <a:rPr lang="en-US" sz="2200" b="1" dirty="0" smtClean="0"/>
              <a:t>     February 28, 1899                                         February xx, 1899</a:t>
            </a:r>
            <a:endParaRPr lang="en-US" sz="2200" b="1" dirty="0"/>
          </a:p>
          <a:p>
            <a:r>
              <a:rPr lang="en-US" sz="2200" b="1" dirty="0" smtClean="0"/>
              <a:t>          Woodstock, Ontario                                  New Glasgow, Nova Scotia</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812" y="990600"/>
            <a:ext cx="2057400" cy="15460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812" y="3733800"/>
            <a:ext cx="2057400" cy="15391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580" y="1386705"/>
            <a:ext cx="6450251" cy="3794895"/>
          </a:xfrm>
          <a:prstGeom prst="rect">
            <a:avLst/>
          </a:prstGeom>
        </p:spPr>
      </p:pic>
    </p:spTree>
    <p:extLst>
      <p:ext uri="{BB962C8B-B14F-4D97-AF65-F5344CB8AC3E}">
        <p14:creationId xmlns:p14="http://schemas.microsoft.com/office/powerpoint/2010/main" val="30460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2</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                                               P2-33 Very Deep Blue Green</a:t>
            </a:r>
            <a:endParaRPr lang="en-US" sz="2200" b="1" dirty="0"/>
          </a:p>
          <a:p>
            <a:r>
              <a:rPr lang="en-US" sz="2200" b="1" dirty="0" smtClean="0"/>
              <a:t>                                                            June 15, </a:t>
            </a:r>
            <a:r>
              <a:rPr lang="en-US" sz="2200" b="1" dirty="0"/>
              <a:t>1899</a:t>
            </a:r>
          </a:p>
          <a:p>
            <a:r>
              <a:rPr lang="en-US" sz="2200" b="1" dirty="0" smtClean="0"/>
              <a:t>                                                    St. </a:t>
            </a:r>
            <a:r>
              <a:rPr lang="en-US" sz="2200" b="1" dirty="0" err="1" smtClean="0"/>
              <a:t>Catharines</a:t>
            </a:r>
            <a:r>
              <a:rPr lang="en-US" sz="2200" b="1" dirty="0" smtClean="0"/>
              <a:t>, Ontario</a:t>
            </a:r>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a:t> </a:t>
            </a:r>
            <a:r>
              <a:rPr lang="en-US" sz="2200" b="1" dirty="0" smtClean="0"/>
              <a:t>     P2-24 Very Deep </a:t>
            </a:r>
            <a:r>
              <a:rPr lang="en-US" sz="2200" b="1" dirty="0"/>
              <a:t>Blue Green </a:t>
            </a:r>
            <a:r>
              <a:rPr lang="en-US" sz="2200" b="1" dirty="0" smtClean="0"/>
              <a:t>Sea                          P2-64 Lavender Sea</a:t>
            </a:r>
          </a:p>
          <a:p>
            <a:r>
              <a:rPr lang="en-US" sz="2200" b="1" dirty="0" smtClean="0"/>
              <a:t>                    September 1, </a:t>
            </a:r>
            <a:r>
              <a:rPr lang="en-US" sz="2200" b="1" dirty="0"/>
              <a:t>1899 </a:t>
            </a:r>
            <a:r>
              <a:rPr lang="en-US" sz="2200" b="1" dirty="0" smtClean="0"/>
              <a:t>                                        October 5, 1899</a:t>
            </a:r>
          </a:p>
          <a:p>
            <a:r>
              <a:rPr lang="en-US" sz="2200" b="1" dirty="0" smtClean="0"/>
              <a:t>                    Montreal, Quebec                                         Toronto, Ontario</a:t>
            </a:r>
            <a:endParaRPr lang="en-US" sz="2200" b="1" dirty="0"/>
          </a:p>
          <a:p>
            <a:endParaRPr lang="en-US" sz="2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2369" y="990600"/>
            <a:ext cx="2024086" cy="150629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395" y="3747909"/>
            <a:ext cx="2020488" cy="14836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580" y="3747909"/>
            <a:ext cx="2024086" cy="1483609"/>
          </a:xfrm>
          <a:prstGeom prst="rect">
            <a:avLst/>
          </a:prstGeom>
        </p:spPr>
      </p:pic>
    </p:spTree>
    <p:extLst>
      <p:ext uri="{BB962C8B-B14F-4D97-AF65-F5344CB8AC3E}">
        <p14:creationId xmlns:p14="http://schemas.microsoft.com/office/powerpoint/2010/main" val="290513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2</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algn="ctr"/>
            <a:r>
              <a:rPr lang="en-US" sz="2200" b="1" dirty="0" smtClean="0"/>
              <a:t>P2-87  Lavender Sea</a:t>
            </a:r>
          </a:p>
          <a:p>
            <a:pPr algn="ctr"/>
            <a:r>
              <a:rPr lang="en-US" sz="2200" b="1" dirty="0" smtClean="0"/>
              <a:t>November 24, 1904</a:t>
            </a:r>
          </a:p>
          <a:p>
            <a:pPr algn="ctr"/>
            <a:r>
              <a:rPr lang="en-US" sz="2200" b="1" dirty="0" smtClean="0"/>
              <a:t>Not-so-early use, pair on registered cover to </a:t>
            </a:r>
            <a:r>
              <a:rPr lang="en-US" sz="2200" b="1" dirty="0" err="1" smtClean="0"/>
              <a:t>Peterboro</a:t>
            </a:r>
            <a:r>
              <a:rPr lang="en-US" sz="2200" b="1" dirty="0" smtClean="0"/>
              <a:t>, Ontario</a:t>
            </a:r>
          </a:p>
          <a:p>
            <a:pPr algn="ctr"/>
            <a:r>
              <a:rPr lang="en-US" sz="2200" b="1" dirty="0" smtClean="0"/>
              <a:t>2¢ ½ ounce letter rate plus 5¢ registration fee</a:t>
            </a:r>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435" y="990600"/>
            <a:ext cx="6489954" cy="3888385"/>
          </a:xfrm>
          <a:prstGeom prst="rect">
            <a:avLst/>
          </a:prstGeom>
        </p:spPr>
      </p:pic>
    </p:spTree>
    <p:extLst>
      <p:ext uri="{BB962C8B-B14F-4D97-AF65-F5344CB8AC3E}">
        <p14:creationId xmlns:p14="http://schemas.microsoft.com/office/powerpoint/2010/main" val="338034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3</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pPr algn="ctr"/>
            <a:r>
              <a:rPr lang="en-US" sz="2200" b="1" dirty="0" smtClean="0"/>
              <a:t>P3-04 Lavender Sea</a:t>
            </a:r>
            <a:endParaRPr lang="en-US" sz="2200" b="1" dirty="0"/>
          </a:p>
          <a:p>
            <a:pPr algn="ctr"/>
            <a:r>
              <a:rPr lang="en-US" sz="2200" b="1" dirty="0" smtClean="0"/>
              <a:t>January 13, </a:t>
            </a:r>
            <a:r>
              <a:rPr lang="en-US" sz="2200" b="1" dirty="0"/>
              <a:t>1899</a:t>
            </a:r>
          </a:p>
          <a:p>
            <a:pPr algn="ctr"/>
            <a:r>
              <a:rPr lang="en-US" sz="2200" b="1" dirty="0" smtClean="0"/>
              <a:t>Montreal, Quebec</a:t>
            </a:r>
            <a:endParaRPr lang="en-US" sz="2200" b="1" dirty="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a:t> </a:t>
            </a:r>
            <a:r>
              <a:rPr lang="en-US" sz="2200" b="1" dirty="0" smtClean="0"/>
              <a:t>                 P3-80 Lavender Sea                                       P3-61 Lavender Sea</a:t>
            </a:r>
          </a:p>
          <a:p>
            <a:r>
              <a:rPr lang="en-US" sz="2200" b="1" dirty="0" smtClean="0"/>
              <a:t>                      March 10, </a:t>
            </a:r>
            <a:r>
              <a:rPr lang="en-US" sz="2200" b="1" dirty="0"/>
              <a:t>1899 </a:t>
            </a:r>
            <a:r>
              <a:rPr lang="en-US" sz="2200" b="1" dirty="0" smtClean="0"/>
              <a:t>                                              March 24, 1899</a:t>
            </a:r>
          </a:p>
          <a:p>
            <a:r>
              <a:rPr lang="en-US" sz="2200" b="1" dirty="0" smtClean="0"/>
              <a:t>  Carlton St. Post Office, Toronto, Ontario                       Port Perry,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985" y="990600"/>
            <a:ext cx="2016854" cy="151113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212" y="3747909"/>
            <a:ext cx="2075772" cy="14549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3212" y="3747909"/>
            <a:ext cx="1914123" cy="1454915"/>
          </a:xfrm>
          <a:prstGeom prst="rect">
            <a:avLst/>
          </a:prstGeom>
        </p:spPr>
      </p:pic>
    </p:spTree>
    <p:extLst>
      <p:ext uri="{BB962C8B-B14F-4D97-AF65-F5344CB8AC3E}">
        <p14:creationId xmlns:p14="http://schemas.microsoft.com/office/powerpoint/2010/main" val="71442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3</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           P3-31 Lavender Sea</a:t>
            </a:r>
          </a:p>
          <a:p>
            <a:r>
              <a:rPr lang="en-US" sz="2200" b="1" dirty="0" smtClean="0"/>
              <a:t>                April 19, 1899</a:t>
            </a:r>
            <a:endParaRPr lang="en-US" sz="2200" b="1" dirty="0"/>
          </a:p>
          <a:p>
            <a:r>
              <a:rPr lang="en-US" sz="2200" b="1" dirty="0" smtClean="0"/>
              <a:t>              Ottawa,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           P3-43 Lavender Sea                                    P3-24 Lavender Sea</a:t>
            </a:r>
          </a:p>
          <a:p>
            <a:r>
              <a:rPr lang="en-US" sz="2200" b="1" dirty="0"/>
              <a:t>       </a:t>
            </a:r>
            <a:r>
              <a:rPr lang="en-US" sz="2200" b="1" dirty="0" smtClean="0"/>
              <a:t>    November 28, 1899                                       October 20, 1899</a:t>
            </a:r>
            <a:endParaRPr lang="en-US" sz="2200" b="1" dirty="0"/>
          </a:p>
          <a:p>
            <a:r>
              <a:rPr lang="en-US" sz="2200" b="1" dirty="0" smtClean="0"/>
              <a:t>        Moncton, Nova Scotia                                    Hamilton,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012" y="1116020"/>
            <a:ext cx="2057400" cy="14729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012" y="3657599"/>
            <a:ext cx="2057400" cy="16102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612" y="1116020"/>
            <a:ext cx="6888781" cy="4151824"/>
          </a:xfrm>
          <a:prstGeom prst="rect">
            <a:avLst/>
          </a:prstGeom>
        </p:spPr>
      </p:pic>
    </p:spTree>
    <p:extLst>
      <p:ext uri="{BB962C8B-B14F-4D97-AF65-F5344CB8AC3E}">
        <p14:creationId xmlns:p14="http://schemas.microsoft.com/office/powerpoint/2010/main" val="261405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Usages</a:t>
            </a:r>
            <a:r>
              <a:rPr lang="en-US" sz="2200" b="1" dirty="0" smtClean="0"/>
              <a:t> </a:t>
            </a:r>
            <a:r>
              <a:rPr lang="en-US" sz="2200" b="1" dirty="0"/>
              <a:t>– </a:t>
            </a:r>
            <a:r>
              <a:rPr lang="en-US" sz="2200" b="1" dirty="0" smtClean="0"/>
              <a:t>Early Uses of Plate 5</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a:p>
            <a:r>
              <a:rPr lang="en-US" sz="2200" b="1" dirty="0" smtClean="0"/>
              <a:t>           P5-14 Lavender Sea</a:t>
            </a:r>
          </a:p>
          <a:p>
            <a:r>
              <a:rPr lang="en-US" sz="2200" b="1" dirty="0" smtClean="0"/>
              <a:t>                April xx, 1899</a:t>
            </a:r>
            <a:endParaRPr lang="en-US" sz="2200" b="1" dirty="0"/>
          </a:p>
          <a:p>
            <a:r>
              <a:rPr lang="en-US" sz="2200" b="1" dirty="0" smtClean="0"/>
              <a:t>              Ottawa,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           P5-91 Lavender Sea      P5-73 Lavender Sea (“Muddy Waters” changeling)</a:t>
            </a:r>
          </a:p>
          <a:p>
            <a:r>
              <a:rPr lang="en-US" sz="2200" b="1" dirty="0"/>
              <a:t>       </a:t>
            </a:r>
            <a:r>
              <a:rPr lang="en-US" sz="2200" b="1" dirty="0" smtClean="0"/>
              <a:t>    September 28, 1899                                        April 10, 1899</a:t>
            </a:r>
            <a:endParaRPr lang="en-US" sz="2200" b="1" dirty="0"/>
          </a:p>
          <a:p>
            <a:r>
              <a:rPr lang="en-US" sz="2200" b="1" dirty="0" smtClean="0"/>
              <a:t>              London, Ontario                                       Hamilton, Ontario</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012" y="986795"/>
            <a:ext cx="2061810" cy="15378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012" y="3743844"/>
            <a:ext cx="2004327" cy="15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4212" y="1143000"/>
            <a:ext cx="6955314" cy="4042405"/>
          </a:xfrm>
          <a:prstGeom prst="rect">
            <a:avLst/>
          </a:prstGeom>
        </p:spPr>
      </p:pic>
    </p:spTree>
    <p:extLst>
      <p:ext uri="{BB962C8B-B14F-4D97-AF65-F5344CB8AC3E}">
        <p14:creationId xmlns:p14="http://schemas.microsoft.com/office/powerpoint/2010/main" val="274444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Imperforates</a:t>
            </a:r>
            <a:endParaRPr lang="en-US" sz="2200" b="1" dirty="0"/>
          </a:p>
          <a:p>
            <a:endParaRPr lang="en-US" sz="2200" b="1" dirty="0" smtClean="0"/>
          </a:p>
          <a:p>
            <a:r>
              <a:rPr lang="en-US" sz="2200" b="1" dirty="0" smtClean="0"/>
              <a:t>Evidence suggests imperforate map stamps were created for use as presentations to dignitaries or to commemorate special events.  Many were pasted on post office walls and then removed, resulting in thinned or partially damaged copies.</a:t>
            </a:r>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r>
              <a:rPr lang="en-US" sz="2200" b="1" dirty="0" smtClean="0"/>
              <a:t>                             P1-13,14 Lavender Sea</a:t>
            </a:r>
          </a:p>
          <a:p>
            <a:endParaRPr lang="en-US" sz="2200" b="1" dirty="0" smtClean="0"/>
          </a:p>
          <a:p>
            <a:endParaRPr lang="en-US" sz="2200" b="1" dirty="0"/>
          </a:p>
          <a:p>
            <a:r>
              <a:rPr lang="en-US" sz="2200" b="1" dirty="0" smtClean="0"/>
              <a:t>                                                                                           P2-100 Blue Green Sea</a:t>
            </a:r>
            <a:endParaRPr lang="en-US" sz="2200" b="1" dirty="0"/>
          </a:p>
          <a:p>
            <a:endParaRPr lang="en-US" sz="3000" b="1" dirty="0" smtClean="0"/>
          </a:p>
          <a:p>
            <a:endParaRPr lang="en-US" sz="2200" b="1" dirty="0"/>
          </a:p>
          <a:p>
            <a:endParaRPr lang="en-US" sz="2200" b="1" dirty="0" smtClean="0"/>
          </a:p>
          <a:p>
            <a:r>
              <a:rPr lang="en-US" sz="2200" b="1" dirty="0" smtClean="0"/>
              <a:t>                             P1-35,36 Lavender Sea</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979" y="2209800"/>
            <a:ext cx="4302301" cy="15975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979" y="4419600"/>
            <a:ext cx="4284133" cy="15959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163" y="3079318"/>
            <a:ext cx="1962379" cy="1484542"/>
          </a:xfrm>
          <a:prstGeom prst="rect">
            <a:avLst/>
          </a:prstGeom>
        </p:spPr>
      </p:pic>
    </p:spTree>
    <p:extLst>
      <p:ext uri="{BB962C8B-B14F-4D97-AF65-F5344CB8AC3E}">
        <p14:creationId xmlns:p14="http://schemas.microsoft.com/office/powerpoint/2010/main" val="282296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600" b="1" u="sng" dirty="0" smtClean="0"/>
              <a:t>Conclusion</a:t>
            </a:r>
            <a:endParaRPr lang="en-US" sz="2600" b="1" dirty="0"/>
          </a:p>
          <a:p>
            <a:endParaRPr lang="en-US" sz="2600" b="1" dirty="0" smtClean="0"/>
          </a:p>
          <a:p>
            <a:endParaRPr lang="en-US" sz="2600" b="1" dirty="0"/>
          </a:p>
          <a:p>
            <a:r>
              <a:rPr lang="en-US" sz="2600" b="1" dirty="0" smtClean="0"/>
              <a:t>I hope you enjoyed this brief look at a truly fascinating stamp issue.  There is </a:t>
            </a:r>
            <a:r>
              <a:rPr lang="en-US" sz="2600" b="1" dirty="0" smtClean="0"/>
              <a:t>much</a:t>
            </a:r>
          </a:p>
          <a:p>
            <a:r>
              <a:rPr lang="en-US" sz="2600" b="1" dirty="0" smtClean="0"/>
              <a:t>more </a:t>
            </a:r>
            <a:r>
              <a:rPr lang="en-US" sz="2600" b="1" dirty="0" smtClean="0"/>
              <a:t>to the story.  For further investigation I can recommend the best masterwork on the subject, the four volume “The Canadian 1898 Christmas Map Stamp- A Definitive Plating </a:t>
            </a:r>
            <a:r>
              <a:rPr lang="en-US" sz="2600" b="1" dirty="0" smtClean="0"/>
              <a:t>Study” </a:t>
            </a:r>
            <a:r>
              <a:rPr lang="en-US" sz="2600" b="1" dirty="0" smtClean="0"/>
              <a:t>Volumes 1-4 by Ken Kershaw and Roger </a:t>
            </a:r>
            <a:r>
              <a:rPr lang="en-US" sz="2600" b="1" dirty="0" err="1" smtClean="0"/>
              <a:t>Boisclair</a:t>
            </a:r>
            <a:r>
              <a:rPr lang="en-US" sz="2600" b="1" dirty="0" smtClean="0"/>
              <a:t>.</a:t>
            </a:r>
          </a:p>
          <a:p>
            <a:endParaRPr lang="en-US" sz="2600" b="1" dirty="0" smtClean="0"/>
          </a:p>
          <a:p>
            <a:endParaRPr lang="en-US" sz="2600" b="1" dirty="0"/>
          </a:p>
          <a:p>
            <a:endParaRPr lang="en-US" sz="2600" b="1" dirty="0"/>
          </a:p>
          <a:p>
            <a:endParaRPr lang="en-US" sz="24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smtClean="0"/>
          </a:p>
          <a:p>
            <a:endParaRPr lang="en-US" sz="2200" b="1" dirty="0" smtClean="0"/>
          </a:p>
          <a:p>
            <a:endParaRPr lang="en-US" sz="2200" b="1" dirty="0"/>
          </a:p>
          <a:p>
            <a:endParaRPr lang="en-US" sz="2200" b="1" dirty="0"/>
          </a:p>
          <a:p>
            <a:endParaRPr lang="en-US" sz="1000" b="1" dirty="0" smtClean="0"/>
          </a:p>
          <a:p>
            <a:pPr algn="r"/>
            <a:r>
              <a:rPr lang="en-US" sz="2400" dirty="0"/>
              <a:t>Scanning and Layout by Tom </a:t>
            </a:r>
            <a:r>
              <a:rPr lang="en-US" sz="2400" dirty="0" smtClean="0"/>
              <a:t>Fortunato</a:t>
            </a:r>
            <a:endParaRPr lang="en-US" sz="22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2266636"/>
            <a:ext cx="3200400" cy="41341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710" y="2057400"/>
            <a:ext cx="4048690" cy="4048690"/>
          </a:xfrm>
          <a:prstGeom prst="rect">
            <a:avLst/>
          </a:prstGeom>
        </p:spPr>
      </p:pic>
    </p:spTree>
    <p:extLst>
      <p:ext uri="{BB962C8B-B14F-4D97-AF65-F5344CB8AC3E}">
        <p14:creationId xmlns:p14="http://schemas.microsoft.com/office/powerpoint/2010/main" val="2770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594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Design</a:t>
            </a:r>
          </a:p>
          <a:p>
            <a:endParaRPr lang="en-US" sz="2200" b="1" dirty="0"/>
          </a:p>
          <a:p>
            <a:r>
              <a:rPr lang="en-US" sz="2200" b="1" dirty="0" smtClean="0"/>
              <a:t>The design of the stamp was recommended by </a:t>
            </a:r>
            <a:r>
              <a:rPr lang="en-US" sz="2200" b="1" dirty="0" err="1" smtClean="0"/>
              <a:t>Mulock</a:t>
            </a:r>
            <a:r>
              <a:rPr lang="en-US" sz="2200" b="1" dirty="0" smtClean="0"/>
              <a:t> himself using a “Mercator Projection,” an image projected into a box-like structure, exaggerating the map features the further north and south one goes.  </a:t>
            </a:r>
          </a:p>
          <a:p>
            <a:endParaRPr lang="en-US" sz="2200" b="1" dirty="0"/>
          </a:p>
          <a:p>
            <a:r>
              <a:rPr lang="en-US" sz="2200" b="1" dirty="0" smtClean="0"/>
              <a:t>                                                             Die </a:t>
            </a:r>
            <a:r>
              <a:rPr lang="en-US" sz="2200" b="1" dirty="0"/>
              <a:t>proof of the accepted black </a:t>
            </a:r>
            <a:r>
              <a:rPr lang="en-US" sz="2200" b="1" dirty="0" smtClean="0"/>
              <a:t>engraving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12" y="3429000"/>
            <a:ext cx="307826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672" y="2743200"/>
            <a:ext cx="4428226" cy="3657600"/>
          </a:xfrm>
          <a:prstGeom prst="rect">
            <a:avLst/>
          </a:prstGeom>
        </p:spPr>
      </p:pic>
      <p:sp>
        <p:nvSpPr>
          <p:cNvPr id="5" name="Rectangle 4"/>
          <p:cNvSpPr/>
          <p:nvPr/>
        </p:nvSpPr>
        <p:spPr>
          <a:xfrm>
            <a:off x="2020938" y="2998113"/>
            <a:ext cx="2574744" cy="430887"/>
          </a:xfrm>
          <a:prstGeom prst="rect">
            <a:avLst/>
          </a:prstGeom>
        </p:spPr>
        <p:txBody>
          <a:bodyPr wrap="none">
            <a:spAutoFit/>
          </a:bodyPr>
          <a:lstStyle/>
          <a:p>
            <a:r>
              <a:rPr lang="en-US" sz="2200" b="1" dirty="0"/>
              <a:t> Engraver’s Essay </a:t>
            </a:r>
            <a:endParaRPr lang="en-US" sz="2200" dirty="0"/>
          </a:p>
        </p:txBody>
      </p:sp>
    </p:spTree>
    <p:extLst>
      <p:ext uri="{BB962C8B-B14F-4D97-AF65-F5344CB8AC3E}">
        <p14:creationId xmlns:p14="http://schemas.microsoft.com/office/powerpoint/2010/main" val="171637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Design</a:t>
            </a:r>
          </a:p>
          <a:p>
            <a:endParaRPr lang="en-US" sz="2200" b="1" dirty="0"/>
          </a:p>
          <a:p>
            <a:r>
              <a:rPr lang="en-US" sz="2200" b="1" dirty="0" smtClean="0"/>
              <a:t>The map stamp was especially impressive as it would be tri-colored.  Carmine would be used to color the various British possessions, and lavender then blue in later printings for the seas.  Below are the </a:t>
            </a:r>
            <a:r>
              <a:rPr lang="en-US" sz="2200" b="1" dirty="0" err="1" smtClean="0"/>
              <a:t>typographed</a:t>
            </a:r>
            <a:r>
              <a:rPr lang="en-US" sz="2200" b="1" dirty="0" smtClean="0"/>
              <a:t> die proofs of each. </a:t>
            </a:r>
          </a:p>
          <a:p>
            <a:endParaRPr lang="en-US" sz="2200" b="1" dirty="0"/>
          </a:p>
          <a:p>
            <a:r>
              <a:rPr lang="en-US" sz="2200" b="1" dirty="0" smtClean="0"/>
              <a:t>             British Possessions </a:t>
            </a:r>
            <a:r>
              <a:rPr lang="en-US" sz="2200" dirty="0" smtClean="0"/>
              <a:t>(98x73 mm)                       </a:t>
            </a:r>
            <a:r>
              <a:rPr lang="en-US" sz="2200" b="1" dirty="0" smtClean="0"/>
              <a:t>Oceans </a:t>
            </a:r>
            <a:r>
              <a:rPr lang="en-US" sz="2200" dirty="0" smtClean="0"/>
              <a:t>(85x73 mm)</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pPr algn="ctr"/>
            <a:r>
              <a:rPr lang="en-US" sz="1600" i="1" dirty="0"/>
              <a:t>ex-American Bank Note </a:t>
            </a:r>
            <a:r>
              <a:rPr lang="en-US" sz="1600" i="1" dirty="0" smtClean="0"/>
              <a:t>Company </a:t>
            </a:r>
            <a:r>
              <a:rPr lang="en-US" sz="1600" i="1" dirty="0"/>
              <a:t>Archives</a:t>
            </a:r>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13" y="2743200"/>
            <a:ext cx="4470322" cy="3429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412" y="2743200"/>
            <a:ext cx="3810000" cy="3433482"/>
          </a:xfrm>
          <a:prstGeom prst="rect">
            <a:avLst/>
          </a:prstGeom>
        </p:spPr>
      </p:pic>
    </p:spTree>
    <p:extLst>
      <p:ext uri="{BB962C8B-B14F-4D97-AF65-F5344CB8AC3E}">
        <p14:creationId xmlns:p14="http://schemas.microsoft.com/office/powerpoint/2010/main" val="321308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Design</a:t>
            </a:r>
          </a:p>
          <a:p>
            <a:endParaRPr lang="en-US" sz="2200" b="1" dirty="0" smtClean="0"/>
          </a:p>
          <a:p>
            <a:r>
              <a:rPr lang="en-US" sz="2200" b="1" dirty="0" smtClean="0"/>
              <a:t>The seas were printed in two colors, lavender at first, then blue.</a:t>
            </a:r>
          </a:p>
          <a:p>
            <a:endParaRPr lang="en-US" sz="2200" b="1" dirty="0"/>
          </a:p>
          <a:p>
            <a:r>
              <a:rPr lang="en-US" sz="2200" b="1" dirty="0" smtClean="0"/>
              <a:t>          Hybrid large die proof </a:t>
            </a:r>
            <a:r>
              <a:rPr lang="en-US" sz="2200" dirty="0" smtClean="0"/>
              <a:t>(150 x106 mm)     </a:t>
            </a:r>
            <a:r>
              <a:rPr lang="en-US" sz="2200" b="1" dirty="0" smtClean="0"/>
              <a:t>Hybrid </a:t>
            </a:r>
            <a:r>
              <a:rPr lang="en-US" sz="2200" b="1" dirty="0"/>
              <a:t>large die proof </a:t>
            </a:r>
            <a:r>
              <a:rPr lang="en-US" sz="2200" dirty="0" smtClean="0"/>
              <a:t>(91 x 83 mm)</a:t>
            </a:r>
          </a:p>
          <a:p>
            <a:r>
              <a:rPr lang="en-US" sz="2200" dirty="0" smtClean="0"/>
              <a:t>                lavender, black and carmine                     blue, </a:t>
            </a:r>
            <a:r>
              <a:rPr lang="en-US" sz="2200" dirty="0"/>
              <a:t>black and carmine</a:t>
            </a:r>
          </a:p>
          <a:p>
            <a:r>
              <a:rPr lang="en-US" sz="2200" dirty="0" smtClean="0"/>
              <a:t> </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a:p>
          <a:p>
            <a:endParaRPr lang="en-US" sz="2200" dirty="0" smtClean="0"/>
          </a:p>
          <a:p>
            <a:endParaRPr lang="en-US" sz="2600" dirty="0" smtClean="0"/>
          </a:p>
          <a:p>
            <a:r>
              <a:rPr lang="en-US" sz="1600" i="1" dirty="0" smtClean="0"/>
              <a:t>                                                Ex- T. Gillian                                                      1999 Greene Foundation certificate</a:t>
            </a:r>
            <a:endParaRPr lang="en-US" sz="1600" i="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35" y="2362198"/>
            <a:ext cx="5505451" cy="3886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308" y="2551606"/>
            <a:ext cx="3626858" cy="3507385"/>
          </a:xfrm>
          <a:prstGeom prst="rect">
            <a:avLst/>
          </a:prstGeom>
        </p:spPr>
      </p:pic>
    </p:spTree>
    <p:extLst>
      <p:ext uri="{BB962C8B-B14F-4D97-AF65-F5344CB8AC3E}">
        <p14:creationId xmlns:p14="http://schemas.microsoft.com/office/powerpoint/2010/main" val="278611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smtClean="0"/>
              <a:t>Production</a:t>
            </a:r>
            <a:r>
              <a:rPr lang="en-US" sz="2200" b="1" dirty="0" smtClean="0"/>
              <a:t> – Engraved (Intaglio) Map</a:t>
            </a:r>
          </a:p>
          <a:p>
            <a:endParaRPr lang="en-US" sz="2200" b="1" dirty="0" smtClean="0"/>
          </a:p>
          <a:p>
            <a:r>
              <a:rPr lang="en-US" sz="2200" b="1" dirty="0" smtClean="0"/>
              <a:t>With the design finalized, a hardened master die of the map part was made.  That “negative” image was pressed on the transfer roll creating a “positive” and rocked into place one at a time on the plate, creating a 10 stamp by 10 stamp “negative” grid.  Five separate plates of 100 were made, numbered 1 to 5.</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1000" b="1" dirty="0"/>
          </a:p>
          <a:p>
            <a:r>
              <a:rPr lang="en-US" sz="2200" b="1" dirty="0" smtClean="0"/>
              <a:t>When the initial rolling left an imperfect image, a new transfer of that image was impressed over the old.  If the match was not exact, part of the old image could be seen along with the new, creating a “transfer error.”  Several of these consistent varieties exist “plated” by specialists who proved from which plate number and which position (1 through 100) they were printed.</a:t>
            </a:r>
            <a:endParaRPr lang="en-US" sz="2200" b="1" dirty="0"/>
          </a:p>
          <a:p>
            <a:endParaRPr lang="en-US" sz="2200" b="1" dirty="0" smtClean="0"/>
          </a:p>
          <a:p>
            <a:endParaRPr lang="en-US" sz="2200" b="1" dirty="0"/>
          </a:p>
          <a:p>
            <a:r>
              <a:rPr lang="en-US" sz="2200" b="1" dirty="0" smtClean="0"/>
              <a:t>       </a:t>
            </a:r>
            <a:endParaRPr lang="en-US" sz="2200" dirty="0" smtClean="0"/>
          </a:p>
          <a:p>
            <a:r>
              <a:rPr lang="en-US" sz="2200" dirty="0" smtClean="0"/>
              <a:t>              </a:t>
            </a:r>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793" y="2438400"/>
            <a:ext cx="8377237" cy="2356619"/>
          </a:xfrm>
          <a:prstGeom prst="rect">
            <a:avLst/>
          </a:prstGeom>
        </p:spPr>
      </p:pic>
    </p:spTree>
    <p:extLst>
      <p:ext uri="{BB962C8B-B14F-4D97-AF65-F5344CB8AC3E}">
        <p14:creationId xmlns:p14="http://schemas.microsoft.com/office/powerpoint/2010/main" val="390196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Engraved (Intaglio) Map</a:t>
            </a:r>
          </a:p>
          <a:p>
            <a:endParaRPr lang="en-US" sz="2200" b="1" dirty="0" smtClean="0"/>
          </a:p>
          <a:p>
            <a:r>
              <a:rPr lang="en-US" sz="2200" b="1" dirty="0" smtClean="0"/>
              <a:t>Each stamp’s image was positioned manually on the plate using a series of scribed arcs that helped align the transfer roll exactly in place.  Doing so left a small dot behind on the plate in addition to the arc itself.</a:t>
            </a:r>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r>
              <a:rPr lang="en-US" sz="2200" b="1" dirty="0" smtClean="0"/>
              <a:t>The leg of the scribing tool then moved up to the freshly engraved arc, and the process continued on the plate.  Any slight </a:t>
            </a:r>
            <a:r>
              <a:rPr lang="en-US" sz="2200" b="1" dirty="0" err="1" smtClean="0"/>
              <a:t>mis</a:t>
            </a:r>
            <a:r>
              <a:rPr lang="en-US" sz="2200" b="1" dirty="0" smtClean="0"/>
              <a:t>-positioning created a variety of where the dot impression appeared and its size.  Some of these dots were burnished from the plates before being used, but others remained.  Differences in the dots are most noticeable near the island of Hainan.  Compare the dot’s location and size found on Plates 1, 2 and 3 on the diagram above.</a:t>
            </a:r>
          </a:p>
          <a:p>
            <a:endParaRPr lang="en-US" sz="2200" b="1" dirty="0"/>
          </a:p>
          <a:p>
            <a:r>
              <a:rPr lang="en-US" sz="2200" b="1" dirty="0" smtClean="0"/>
              <a:t>       </a:t>
            </a:r>
            <a:endParaRPr lang="en-US" sz="2200" dirty="0" smtClean="0"/>
          </a:p>
          <a:p>
            <a:r>
              <a:rPr lang="en-US" sz="2200" dirty="0" smtClean="0"/>
              <a:t>              </a:t>
            </a:r>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4" name="Picture 3"/>
          <p:cNvPicPr>
            <a:picLocks noChangeAspect="1"/>
          </p:cNvPicPr>
          <p:nvPr/>
        </p:nvPicPr>
        <p:blipFill>
          <a:blip r:embed="rId2"/>
          <a:stretch>
            <a:fillRect/>
          </a:stretch>
        </p:blipFill>
        <p:spPr>
          <a:xfrm>
            <a:off x="1988721" y="2362200"/>
            <a:ext cx="8211382" cy="1752600"/>
          </a:xfrm>
          <a:prstGeom prst="rect">
            <a:avLst/>
          </a:prstGeom>
        </p:spPr>
      </p:pic>
    </p:spTree>
    <p:extLst>
      <p:ext uri="{BB962C8B-B14F-4D97-AF65-F5344CB8AC3E}">
        <p14:creationId xmlns:p14="http://schemas.microsoft.com/office/powerpoint/2010/main" val="31374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612" y="457200"/>
            <a:ext cx="112776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sz="2200" b="1" u="sng" dirty="0"/>
              <a:t>Production</a:t>
            </a:r>
            <a:r>
              <a:rPr lang="en-US" sz="2200" b="1" dirty="0"/>
              <a:t> – Engraved (Intaglio) Map</a:t>
            </a:r>
          </a:p>
          <a:p>
            <a:endParaRPr lang="en-US" sz="2200" b="1" dirty="0" smtClean="0"/>
          </a:p>
          <a:p>
            <a:r>
              <a:rPr lang="en-US" sz="2200" b="1" dirty="0" smtClean="0"/>
              <a:t>Samples of dot             </a:t>
            </a:r>
            <a:endParaRPr lang="en-US" sz="2200" b="1" dirty="0"/>
          </a:p>
          <a:p>
            <a:r>
              <a:rPr lang="en-US" sz="2200" b="1" dirty="0" smtClean="0"/>
              <a:t>placements.</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r>
              <a:rPr lang="en-US" sz="2200" dirty="0" smtClean="0"/>
              <a:t>                       </a:t>
            </a:r>
            <a:endParaRPr lang="en-US" sz="2200"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1000" b="1" dirty="0" smtClean="0"/>
          </a:p>
          <a:p>
            <a:r>
              <a:rPr lang="en-US" sz="2200" b="1" dirty="0" smtClean="0"/>
              <a:t>                 P1-13                                        P1-79                                         P2-55</a:t>
            </a:r>
            <a:endParaRPr lang="en-US" sz="2200" b="1" dirty="0"/>
          </a:p>
          <a:p>
            <a:endParaRPr lang="en-US" sz="2200" b="1" dirty="0" smtClean="0"/>
          </a:p>
          <a:p>
            <a:endParaRPr lang="en-US" sz="2200" b="1" dirty="0"/>
          </a:p>
          <a:p>
            <a:endParaRPr lang="en-US" sz="2200" b="1" dirty="0" smtClean="0"/>
          </a:p>
          <a:p>
            <a:endParaRPr lang="en-US" sz="2200" b="1" dirty="0"/>
          </a:p>
          <a:p>
            <a:endParaRPr lang="en-US" sz="2200" b="1" dirty="0" smtClean="0"/>
          </a:p>
          <a:p>
            <a:endParaRPr lang="en-US" sz="2200" b="1" dirty="0"/>
          </a:p>
          <a:p>
            <a:pPr lvl="0" algn="ctr">
              <a:lnSpc>
                <a:spcPct val="100000"/>
              </a:lnSpc>
              <a:buClrTx/>
              <a:buSzTx/>
            </a:pPr>
            <a:r>
              <a:rPr lang="en-US" sz="2200" dirty="0" smtClean="0"/>
              <a:t>     </a:t>
            </a:r>
          </a:p>
          <a:p>
            <a:pPr lvl="0" algn="ctr">
              <a:lnSpc>
                <a:spcPct val="100000"/>
              </a:lnSpc>
              <a:buClrTx/>
              <a:buSzTx/>
            </a:pPr>
            <a:r>
              <a:rPr lang="en-US" sz="2200" b="1" i="1" dirty="0" smtClean="0">
                <a:solidFill>
                  <a:srgbClr val="545454"/>
                </a:solidFill>
              </a:rPr>
              <a:t>(</a:t>
            </a:r>
            <a:r>
              <a:rPr lang="en-US" sz="2200" b="1" i="1" dirty="0">
                <a:solidFill>
                  <a:srgbClr val="545454"/>
                </a:solidFill>
              </a:rPr>
              <a:t>ex-American Bank Note Co. Archives)</a:t>
            </a:r>
            <a:endParaRPr lang="en-US" sz="2200" b="1" dirty="0">
              <a:solidFill>
                <a:srgbClr val="545454"/>
              </a:solidFill>
            </a:endParaRPr>
          </a:p>
          <a:p>
            <a:r>
              <a:rPr lang="en-US" sz="2200" dirty="0" smtClean="0"/>
              <a:t> </a:t>
            </a:r>
            <a:endParaRPr lang="en-US" sz="2200" b="1"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998" y="3303596"/>
            <a:ext cx="3480731" cy="26136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576" y="3249603"/>
            <a:ext cx="3529671" cy="26676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779" y="3276599"/>
            <a:ext cx="3439461" cy="261366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9011" y="1829103"/>
            <a:ext cx="1294703" cy="121917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0096" y="1861185"/>
            <a:ext cx="1266825" cy="11811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7521" y="1861185"/>
            <a:ext cx="1257300" cy="1209675"/>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610308204"/>
              </p:ext>
            </p:extLst>
          </p:nvPr>
        </p:nvGraphicFramePr>
        <p:xfrm>
          <a:off x="9405138" y="457200"/>
          <a:ext cx="2351591" cy="984250"/>
        </p:xfrm>
        <a:graphic>
          <a:graphicData uri="http://schemas.openxmlformats.org/presentationml/2006/ole">
            <mc:AlternateContent xmlns:mc="http://schemas.openxmlformats.org/markup-compatibility/2006">
              <mc:Choice xmlns:v="urn:schemas-microsoft-com:vml" Requires="v">
                <p:oleObj spid="_x0000_s1079" r:id="rId9" imgW="5066640" imgH="2120400" progId="">
                  <p:embed/>
                </p:oleObj>
              </mc:Choice>
              <mc:Fallback>
                <p:oleObj r:id="rId9" imgW="5066640" imgH="2120400" progId="">
                  <p:embed/>
                  <p:pic>
                    <p:nvPicPr>
                      <p:cNvPr id="0" name=""/>
                      <p:cNvPicPr/>
                      <p:nvPr/>
                    </p:nvPicPr>
                    <p:blipFill>
                      <a:blip r:embed="rId10"/>
                      <a:stretch>
                        <a:fillRect/>
                      </a:stretch>
                    </p:blipFill>
                    <p:spPr>
                      <a:xfrm>
                        <a:off x="9405138" y="457200"/>
                        <a:ext cx="2351591" cy="984250"/>
                      </a:xfrm>
                      <a:prstGeom prst="rect">
                        <a:avLst/>
                      </a:prstGeom>
                    </p:spPr>
                  </p:pic>
                </p:oleObj>
              </mc:Fallback>
            </mc:AlternateContent>
          </a:graphicData>
        </a:graphic>
      </p:graphicFrame>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4521" y="1264409"/>
            <a:ext cx="1295400" cy="1820562"/>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6737" y="1144888"/>
            <a:ext cx="1277917" cy="1875286"/>
          </a:xfrm>
          <a:prstGeom prst="rect">
            <a:avLst/>
          </a:prstGeom>
        </p:spPr>
      </p:pic>
    </p:spTree>
    <p:extLst>
      <p:ext uri="{BB962C8B-B14F-4D97-AF65-F5344CB8AC3E}">
        <p14:creationId xmlns:p14="http://schemas.microsoft.com/office/powerpoint/2010/main" val="71199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northamerica.potx" id="{CC1BC352-A508-4080-B160-FC8FA245BBA0}" vid="{9EA675A5-C927-40F4-A9C0-CBEBA24B92C4}"/>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2257</TotalTime>
  <Words>2684</Words>
  <Application>Microsoft Office PowerPoint</Application>
  <PresentationFormat>Custom</PresentationFormat>
  <Paragraphs>1020</Paragraphs>
  <Slides>39</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42" baseType="lpstr">
      <vt:lpstr>Arial</vt:lpstr>
      <vt:lpstr>Century Gothic</vt:lpstr>
      <vt:lpstr>Continental North America 16x9</vt:lpstr>
      <vt:lpstr>The 1898 Canadian MAP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Tom Fortunato</dc:creator>
  <cp:lastModifiedBy>Tom Fortunato</cp:lastModifiedBy>
  <cp:revision>157</cp:revision>
  <dcterms:created xsi:type="dcterms:W3CDTF">2011-12-12T22:15:11Z</dcterms:created>
  <dcterms:modified xsi:type="dcterms:W3CDTF">2019-05-07T03:43:33Z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