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76" r:id="rId3"/>
    <p:sldId id="295" r:id="rId4"/>
    <p:sldId id="297" r:id="rId5"/>
    <p:sldId id="300" r:id="rId6"/>
    <p:sldId id="271" r:id="rId7"/>
    <p:sldId id="298" r:id="rId8"/>
    <p:sldId id="272" r:id="rId9"/>
    <p:sldId id="296" r:id="rId10"/>
    <p:sldId id="302" r:id="rId11"/>
    <p:sldId id="303" r:id="rId12"/>
    <p:sldId id="305" r:id="rId13"/>
    <p:sldId id="301" r:id="rId14"/>
    <p:sldId id="273" r:id="rId15"/>
    <p:sldId id="275" r:id="rId16"/>
    <p:sldId id="277" r:id="rId17"/>
    <p:sldId id="306" r:id="rId18"/>
    <p:sldId id="278" r:id="rId19"/>
    <p:sldId id="279" r:id="rId20"/>
    <p:sldId id="283" r:id="rId21"/>
    <p:sldId id="280" r:id="rId22"/>
    <p:sldId id="285" r:id="rId23"/>
    <p:sldId id="284" r:id="rId24"/>
    <p:sldId id="311" r:id="rId25"/>
    <p:sldId id="312" r:id="rId26"/>
    <p:sldId id="313" r:id="rId27"/>
    <p:sldId id="310" r:id="rId28"/>
    <p:sldId id="309" r:id="rId29"/>
    <p:sldId id="299" r:id="rId30"/>
    <p:sldId id="314" r:id="rId31"/>
    <p:sldId id="315" r:id="rId32"/>
    <p:sldId id="316" r:id="rId33"/>
    <p:sldId id="263" r:id="rId34"/>
    <p:sldId id="288" r:id="rId35"/>
    <p:sldId id="267" r:id="rId36"/>
    <p:sldId id="293" r:id="rId37"/>
    <p:sldId id="292" r:id="rId38"/>
    <p:sldId id="291" r:id="rId39"/>
    <p:sldId id="290" r:id="rId40"/>
    <p:sldId id="307" r:id="rId41"/>
    <p:sldId id="318" r:id="rId42"/>
    <p:sldId id="268" r:id="rId43"/>
    <p:sldId id="308" r:id="rId44"/>
    <p:sldId id="289" r:id="rId45"/>
    <p:sldId id="260" r:id="rId46"/>
    <p:sldId id="257" r:id="rId47"/>
    <p:sldId id="258" r:id="rId48"/>
    <p:sldId id="256" r:id="rId49"/>
    <p:sldId id="259" r:id="rId50"/>
    <p:sldId id="317" r:id="rId51"/>
    <p:sldId id="26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29" autoAdjust="0"/>
    <p:restoredTop sz="94660"/>
  </p:normalViewPr>
  <p:slideViewPr>
    <p:cSldViewPr snapToGrid="0">
      <p:cViewPr varScale="1">
        <p:scale>
          <a:sx n="73" d="100"/>
          <a:sy n="73" d="100"/>
        </p:scale>
        <p:origin x="-126"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2DF286-3F1B-4265-AB6E-454B7B1CE7F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261166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DF286-3F1B-4265-AB6E-454B7B1CE7F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147653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DF286-3F1B-4265-AB6E-454B7B1CE7F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259313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DF286-3F1B-4265-AB6E-454B7B1CE7F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254755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DF286-3F1B-4265-AB6E-454B7B1CE7F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385154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2DF286-3F1B-4265-AB6E-454B7B1CE7F4}"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152675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2DF286-3F1B-4265-AB6E-454B7B1CE7F4}" type="datetimeFigureOut">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80998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DF286-3F1B-4265-AB6E-454B7B1CE7F4}" type="datetimeFigureOut">
              <a:rPr lang="en-US" smtClean="0"/>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302871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DF286-3F1B-4265-AB6E-454B7B1CE7F4}" type="datetimeFigureOut">
              <a:rPr lang="en-US" smtClean="0"/>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86166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DF286-3F1B-4265-AB6E-454B7B1CE7F4}"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64561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DF286-3F1B-4265-AB6E-454B7B1CE7F4}"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F8BF3-78C4-441A-936C-1113B364B268}" type="slidenum">
              <a:rPr lang="en-US" smtClean="0"/>
              <a:t>‹#›</a:t>
            </a:fld>
            <a:endParaRPr lang="en-US"/>
          </a:p>
        </p:txBody>
      </p:sp>
    </p:spTree>
    <p:extLst>
      <p:ext uri="{BB962C8B-B14F-4D97-AF65-F5344CB8AC3E}">
        <p14:creationId xmlns:p14="http://schemas.microsoft.com/office/powerpoint/2010/main" val="246553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DF286-3F1B-4265-AB6E-454B7B1CE7F4}" type="datetimeFigureOut">
              <a:rPr lang="en-US" smtClean="0"/>
              <a:t>4/18/2019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F8BF3-78C4-441A-936C-1113B364B268}" type="slidenum">
              <a:rPr lang="en-US" smtClean="0"/>
              <a:t>‹#›</a:t>
            </a:fld>
            <a:endParaRPr lang="en-US"/>
          </a:p>
        </p:txBody>
      </p:sp>
    </p:spTree>
    <p:extLst>
      <p:ext uri="{BB962C8B-B14F-4D97-AF65-F5344CB8AC3E}">
        <p14:creationId xmlns:p14="http://schemas.microsoft.com/office/powerpoint/2010/main" val="601427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Boh-map.png" TargetMode="External"/><Relationship Id="rId2" Type="http://schemas.openxmlformats.org/officeDocument/2006/relationships/hyperlink" Target="https://www.google.com/imgres?imgurl=https://upload.wikimedia.org/wikipedia/commons/6/68/Boh-map.png&amp;imgrefurl=https://commons.wikimedia.org/wiki/File:Boh-map.png&amp;docid=YS7kP62Xiluj3M&amp;tbnid=sjcUsAoatCMZvM:&amp;vet=10ahUKEwjfmtbbqKPhAhXKdN8KHQ40BtQQMwhVKAowCg..i&amp;w=330&amp;h=355&amp;bih=526&amp;biw=1093&amp;q=map%20of%20bohemia%20and%20moravia&amp;ved=0ahUKEwjfmtbbqKPhAhXKdN8KHQ40BtQQMwhVKAowCg&amp;iact=mrc&amp;uact=8"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fotw.info/images/c/cz-bm_rp.gif" TargetMode="External"/><Relationship Id="rId7" Type="http://schemas.openxmlformats.org/officeDocument/2006/relationships/hyperlink" Target="https://www.google.com/url?sa=i&amp;source=images&amp;cd=&amp;ved=2ahUKEwiG5rqB58PhAhVHn-AKHf_TBIwQjRx6BAgBEAU&amp;url=https://en.wikipedia.org/wiki/Protectorate_of_Bohemia_and_Moravia&amp;psig=AOvVaw16GUccS_ZM0R5-qDdFDxIv&amp;ust=1554926553883543" TargetMode="External"/><Relationship Id="rId2" Type="http://schemas.openxmlformats.org/officeDocument/2006/relationships/hyperlink" Target="https://www.google.com/search?q=Flag+of+the+Reichsprotektor+in+Bohemia+and+Moravia&amp;rlz=1C1OPRA_enUS583US583&amp;tbm=isch&amp;source=iu&amp;ictx=1&amp;fir=t_IQePbfVGwEOM:,2MX_px1dD680kM,_&amp;vet=1&amp;usg=AI4_-kRVc0BnjrpAKEVOLOSyg_0dKB9Dow&amp;sa=X&amp;ved=2ahUKEwjKy82A48PhAhUlmuAKHZr9B9oQ9QEwAHoECA0QBg#imgrc=t_IQePbfVGwEOM:" TargetMode="Externa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hyperlink" Target="https://fotw.info/flags/cz-bm39.html" TargetMode="External"/><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File:Protectorate_of_Bohemia_and_Moravia_(1942).svg"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en.wikipedia.org/wiki/Czech_lands"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discover-prague.com/terezin-tour" TargetMode="Externa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hyperlink" Target="http://stampforgeries.com/forged-stamps-of-theresienstadt/" TargetMode="Externa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tampforgeries.com/forged-stamps-of-theresienstadt/"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tampforgeries.com/forged-stamps-of-theresienstad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png"/><Relationship Id="rId7"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hyperlink" Target="http://stampforgeries.com/forged-stamps-of-theresienstadt/"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germanstamps.net/wp-content/gallery/tr_occ_bm_theresienstadt/Reply-Card-back.jpg" TargetMode="External"/><Relationship Id="rId3" Type="http://schemas.openxmlformats.org/officeDocument/2006/relationships/image" Target="../media/image56.jpeg"/><Relationship Id="rId7" Type="http://schemas.microsoft.com/office/2007/relationships/hdphoto" Target="../media/hdphoto4.wdp"/><Relationship Id="rId2" Type="http://schemas.openxmlformats.org/officeDocument/2006/relationships/hyperlink" Target="http://www.germanstamps.net/wp-content/gallery/tr_occ_bm_theresienstadt/MiNr-1-card.jpg" TargetMode="Externa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hyperlink" Target="http://www.germanstamps.net/wp-content/gallery/tr_occ_bm_theresienstadt/Reply-Card.jpg" TargetMode="External"/><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germanstamps.net/wp-content/gallery/tr_occ_bm_theresienstadt/MiNr-1-Klb.jp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60.jpeg"/><Relationship Id="rId7" Type="http://schemas.openxmlformats.org/officeDocument/2006/relationships/image" Target="../media/image62.jpeg"/><Relationship Id="rId2" Type="http://schemas.openxmlformats.org/officeDocument/2006/relationships/hyperlink" Target="http://www.germanstamps.net/wp-content/gallery/tr_occ_bm_theresienstadt/MiNr-1-Us.jpg" TargetMode="External"/><Relationship Id="rId1" Type="http://schemas.openxmlformats.org/officeDocument/2006/relationships/slideLayout" Target="../slideLayouts/slideLayout2.xml"/><Relationship Id="rId6" Type="http://schemas.openxmlformats.org/officeDocument/2006/relationships/hyperlink" Target="http://www.germanstamps.net/wp-content/gallery/tr_occ_bm_theresienstadt/MiNr-1-P-I.jpg" TargetMode="External"/><Relationship Id="rId5" Type="http://schemas.openxmlformats.org/officeDocument/2006/relationships/image" Target="../media/image61.jpeg"/><Relationship Id="rId10" Type="http://schemas.openxmlformats.org/officeDocument/2006/relationships/image" Target="../media/image63.jpeg"/><Relationship Id="rId4" Type="http://schemas.openxmlformats.org/officeDocument/2006/relationships/hyperlink" Target="http://www.germanstamps.net/wp-content/gallery/tr_occ_bm_theresienstadt/MiNr-1-U.jpg" TargetMode="External"/><Relationship Id="rId9" Type="http://schemas.openxmlformats.org/officeDocument/2006/relationships/hyperlink" Target="http://www.germanstamps.net/wp-content/gallery/tr_occ_bm_theresienstadt/MiNr-1-P-II.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tampforgeries.com/wp-content/uploads/2016/09/Theresienstadt_1943_Forged_Block_to-right-stamp-1030x734.jpg"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discover-prague.com/terezin-tour" TargetMode="Externa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219" y="613878"/>
            <a:ext cx="10855562" cy="5509200"/>
          </a:xfrm>
          <a:prstGeom prst="rect">
            <a:avLst/>
          </a:prstGeom>
        </p:spPr>
        <p:txBody>
          <a:bodyPr wrap="square">
            <a:spAutoFit/>
          </a:bodyPr>
          <a:lstStyle/>
          <a:p>
            <a:pPr algn="ctr"/>
            <a:r>
              <a:rPr lang="en-US" sz="4800" b="1" dirty="0" smtClean="0"/>
              <a:t>The </a:t>
            </a:r>
            <a:r>
              <a:rPr lang="en-US" sz="4800" b="1" dirty="0"/>
              <a:t>Stamps of Bohemia and Moravia, Including the  </a:t>
            </a:r>
          </a:p>
          <a:p>
            <a:pPr algn="ctr"/>
            <a:r>
              <a:rPr lang="en-US" sz="4800" b="1" dirty="0" err="1" smtClean="0"/>
              <a:t>Theresienstadt</a:t>
            </a:r>
            <a:r>
              <a:rPr lang="en-US" sz="4800" b="1" dirty="0" smtClean="0"/>
              <a:t> Parcel</a:t>
            </a:r>
          </a:p>
          <a:p>
            <a:pPr algn="ctr"/>
            <a:r>
              <a:rPr lang="en-US" sz="4800" b="1" dirty="0" smtClean="0"/>
              <a:t>Admission </a:t>
            </a:r>
            <a:r>
              <a:rPr lang="en-US" sz="4800" b="1" dirty="0" smtClean="0"/>
              <a:t>Stamp</a:t>
            </a:r>
          </a:p>
          <a:p>
            <a:pPr algn="ctr"/>
            <a:endParaRPr lang="en-US" sz="3600" b="1" dirty="0"/>
          </a:p>
          <a:p>
            <a:pPr algn="ctr"/>
            <a:endParaRPr lang="en-US" sz="1600" b="1" dirty="0"/>
          </a:p>
          <a:p>
            <a:pPr algn="ctr"/>
            <a:r>
              <a:rPr lang="en-US" sz="3600" b="1" dirty="0" smtClean="0"/>
              <a:t>By Richard Spinelli</a:t>
            </a:r>
          </a:p>
          <a:p>
            <a:pPr algn="ctr"/>
            <a:r>
              <a:rPr lang="en-US" sz="3600" b="1" dirty="0" smtClean="0"/>
              <a:t>Past President, Rochester Philatelic Association</a:t>
            </a:r>
          </a:p>
          <a:p>
            <a:pPr algn="ctr"/>
            <a:r>
              <a:rPr lang="en-US" sz="3600" b="1" dirty="0" smtClean="0"/>
              <a:t>April 11, 2019 </a:t>
            </a:r>
            <a:endParaRPr lang="en-US" sz="3600" dirty="0"/>
          </a:p>
        </p:txBody>
      </p:sp>
    </p:spTree>
    <p:extLst>
      <p:ext uri="{BB962C8B-B14F-4D97-AF65-F5344CB8AC3E}">
        <p14:creationId xmlns:p14="http://schemas.microsoft.com/office/powerpoint/2010/main" val="3290851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302" y="1316910"/>
            <a:ext cx="10037395" cy="4822634"/>
          </a:xfrm>
        </p:spPr>
        <p:txBody>
          <a:bodyPr>
            <a:normAutofit fontScale="70000" lnSpcReduction="20000"/>
          </a:bodyPr>
          <a:lstStyle/>
          <a:p>
            <a:pPr marL="0" indent="0" algn="ctr">
              <a:lnSpc>
                <a:spcPct val="120000"/>
              </a:lnSpc>
              <a:spcBef>
                <a:spcPts val="0"/>
              </a:spcBef>
              <a:buNone/>
            </a:pPr>
            <a:r>
              <a:rPr lang="en-US" sz="5100" b="1" dirty="0" smtClean="0"/>
              <a:t>Political Unrest</a:t>
            </a:r>
          </a:p>
          <a:p>
            <a:pPr>
              <a:lnSpc>
                <a:spcPct val="120000"/>
              </a:lnSpc>
              <a:spcBef>
                <a:spcPts val="0"/>
              </a:spcBef>
            </a:pPr>
            <a:endParaRPr lang="en-US" sz="4600" b="1" dirty="0" smtClean="0"/>
          </a:p>
          <a:p>
            <a:pPr>
              <a:lnSpc>
                <a:spcPct val="120000"/>
              </a:lnSpc>
              <a:spcBef>
                <a:spcPts val="0"/>
              </a:spcBef>
            </a:pPr>
            <a:r>
              <a:rPr lang="en-US" sz="4600" b="1" dirty="0" smtClean="0">
                <a:solidFill>
                  <a:srgbClr val="FF0000"/>
                </a:solidFill>
              </a:rPr>
              <a:t>Many </a:t>
            </a:r>
            <a:r>
              <a:rPr lang="en-US" sz="4600" b="1" dirty="0">
                <a:solidFill>
                  <a:srgbClr val="FF0000"/>
                </a:solidFill>
              </a:rPr>
              <a:t>political </a:t>
            </a:r>
            <a:r>
              <a:rPr lang="en-US" sz="4600" b="1" dirty="0" smtClean="0">
                <a:solidFill>
                  <a:srgbClr val="FF0000"/>
                </a:solidFill>
              </a:rPr>
              <a:t>parties.  </a:t>
            </a:r>
            <a:r>
              <a:rPr lang="en-US" sz="4600" b="1" dirty="0" smtClean="0"/>
              <a:t>Many </a:t>
            </a:r>
            <a:r>
              <a:rPr lang="en-US" sz="4600" b="1" dirty="0"/>
              <a:t>had their own paramilitary units to attack opponents and intimidate voters. </a:t>
            </a:r>
            <a:endParaRPr lang="en-US" sz="4600" b="1" dirty="0" smtClean="0"/>
          </a:p>
          <a:p>
            <a:pPr>
              <a:lnSpc>
                <a:spcPct val="120000"/>
              </a:lnSpc>
              <a:spcBef>
                <a:spcPts val="0"/>
              </a:spcBef>
            </a:pPr>
            <a:endParaRPr lang="en-US" sz="4600" b="1" dirty="0" smtClean="0"/>
          </a:p>
          <a:p>
            <a:pPr>
              <a:lnSpc>
                <a:spcPct val="120000"/>
              </a:lnSpc>
              <a:spcBef>
                <a:spcPts val="0"/>
              </a:spcBef>
            </a:pPr>
            <a:r>
              <a:rPr lang="en-US" sz="4600" b="1" dirty="0" smtClean="0"/>
              <a:t>Right–wing fear of </a:t>
            </a:r>
            <a:r>
              <a:rPr lang="en-US" sz="4600" b="1" dirty="0"/>
              <a:t>a Communist revolution spreading from the Soviet Union.  </a:t>
            </a:r>
            <a:endParaRPr lang="en-US" sz="4600" b="1" dirty="0" smtClean="0"/>
          </a:p>
          <a:p>
            <a:pPr>
              <a:lnSpc>
                <a:spcPct val="120000"/>
              </a:lnSpc>
              <a:spcBef>
                <a:spcPts val="0"/>
              </a:spcBef>
            </a:pPr>
            <a:endParaRPr lang="en-US" sz="4600" b="1" dirty="0" smtClean="0"/>
          </a:p>
          <a:p>
            <a:pPr>
              <a:lnSpc>
                <a:spcPct val="120000"/>
              </a:lnSpc>
              <a:spcBef>
                <a:spcPts val="0"/>
              </a:spcBef>
            </a:pPr>
            <a:r>
              <a:rPr lang="en-US" sz="4600" b="1" dirty="0" smtClean="0"/>
              <a:t>People were looking for more than they were receiving</a:t>
            </a:r>
            <a:r>
              <a:rPr lang="en-US" sz="4600" b="1" dirty="0" smtClean="0"/>
              <a:t>.</a:t>
            </a:r>
            <a:endParaRPr lang="en-US" sz="3600" b="1" dirty="0"/>
          </a:p>
        </p:txBody>
      </p:sp>
      <p:sp>
        <p:nvSpPr>
          <p:cNvPr id="2" name="TextBox 1"/>
          <p:cNvSpPr txBox="1"/>
          <p:nvPr/>
        </p:nvSpPr>
        <p:spPr>
          <a:xfrm>
            <a:off x="3553097" y="439420"/>
            <a:ext cx="5133704" cy="646331"/>
          </a:xfrm>
          <a:prstGeom prst="rect">
            <a:avLst/>
          </a:prstGeom>
          <a:noFill/>
        </p:spPr>
        <p:txBody>
          <a:bodyPr wrap="square" rtlCol="0">
            <a:spAutoFit/>
          </a:bodyPr>
          <a:lstStyle/>
          <a:p>
            <a:pPr algn="ctr"/>
            <a:r>
              <a:rPr lang="en-US" sz="3600" b="1" dirty="0" smtClean="0">
                <a:solidFill>
                  <a:srgbClr val="FF0000"/>
                </a:solidFill>
              </a:rPr>
              <a:t>Germany:  1920’s – 1930’s</a:t>
            </a:r>
            <a:endParaRPr lang="en-US" sz="3600" b="1" dirty="0">
              <a:solidFill>
                <a:srgbClr val="FF0000"/>
              </a:solidFill>
            </a:endParaRPr>
          </a:p>
        </p:txBody>
      </p:sp>
    </p:spTree>
    <p:extLst>
      <p:ext uri="{BB962C8B-B14F-4D97-AF65-F5344CB8AC3E}">
        <p14:creationId xmlns:p14="http://schemas.microsoft.com/office/powerpoint/2010/main" val="302289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007" y="1432877"/>
            <a:ext cx="10887985" cy="4902609"/>
          </a:xfrm>
        </p:spPr>
        <p:txBody>
          <a:bodyPr>
            <a:noAutofit/>
          </a:bodyPr>
          <a:lstStyle/>
          <a:p>
            <a:r>
              <a:rPr lang="en-US" sz="3200" b="1" dirty="0"/>
              <a:t>Adolf </a:t>
            </a:r>
            <a:r>
              <a:rPr lang="en-US" sz="3200" b="1" dirty="0" smtClean="0"/>
              <a:t>Hitler:  Undisputed </a:t>
            </a:r>
            <a:r>
              <a:rPr lang="en-US" sz="3200" b="1" dirty="0"/>
              <a:t>leader of the National Socialist German Workers Party—known as Nazis—since 1921. </a:t>
            </a:r>
            <a:endParaRPr lang="en-US" sz="3200" b="1" dirty="0" smtClean="0"/>
          </a:p>
          <a:p>
            <a:endParaRPr lang="en-US" sz="3200" b="1" dirty="0" smtClean="0"/>
          </a:p>
          <a:p>
            <a:r>
              <a:rPr lang="en-US" sz="3200" b="1" dirty="0" smtClean="0"/>
              <a:t>In </a:t>
            </a:r>
            <a:r>
              <a:rPr lang="en-US" sz="3200" b="1" dirty="0"/>
              <a:t>1923</a:t>
            </a:r>
            <a:r>
              <a:rPr lang="en-US" sz="3200" b="1" dirty="0" smtClean="0"/>
              <a:t>, </a:t>
            </a:r>
            <a:r>
              <a:rPr lang="en-US" sz="3200" b="1" dirty="0"/>
              <a:t>imprisoned for trying to overthrow the government. </a:t>
            </a:r>
            <a:endParaRPr lang="en-US" sz="3200" b="1" dirty="0" smtClean="0"/>
          </a:p>
          <a:p>
            <a:endParaRPr lang="en-US" sz="3200" b="1" dirty="0" smtClean="0"/>
          </a:p>
          <a:p>
            <a:r>
              <a:rPr lang="en-US" sz="3200" b="1" dirty="0" smtClean="0"/>
              <a:t>Trial </a:t>
            </a:r>
            <a:r>
              <a:rPr lang="en-US" sz="3200" b="1" dirty="0"/>
              <a:t>brought him fame and followers. </a:t>
            </a:r>
            <a:endParaRPr lang="en-US" sz="3200" b="1" dirty="0" smtClean="0"/>
          </a:p>
          <a:p>
            <a:endParaRPr lang="en-US" sz="3200" b="1" dirty="0" smtClean="0"/>
          </a:p>
          <a:p>
            <a:r>
              <a:rPr lang="en-US" sz="3200" b="1" dirty="0" smtClean="0"/>
              <a:t>Used jail </a:t>
            </a:r>
            <a:r>
              <a:rPr lang="en-US" sz="3200" b="1" dirty="0"/>
              <a:t>time to dictate his political ideas in a book,</a:t>
            </a:r>
            <a:r>
              <a:rPr lang="en-US" sz="3200" b="1" dirty="0">
                <a:solidFill>
                  <a:srgbClr val="FF0000"/>
                </a:solidFill>
              </a:rPr>
              <a:t> </a:t>
            </a:r>
            <a:r>
              <a:rPr lang="en-US" sz="3200" b="1" dirty="0" smtClean="0">
                <a:solidFill>
                  <a:srgbClr val="FF0000"/>
                </a:solidFill>
              </a:rPr>
              <a:t>Mein </a:t>
            </a:r>
            <a:r>
              <a:rPr lang="en-US" sz="3200" b="1" dirty="0" err="1">
                <a:solidFill>
                  <a:srgbClr val="FF0000"/>
                </a:solidFill>
              </a:rPr>
              <a:t>Kampf</a:t>
            </a:r>
            <a:r>
              <a:rPr lang="en-US" sz="3200" b="1" dirty="0">
                <a:solidFill>
                  <a:srgbClr val="FF0000"/>
                </a:solidFill>
              </a:rPr>
              <a:t>—My Struggle. </a:t>
            </a:r>
            <a:r>
              <a:rPr lang="en-US" sz="3200" b="1" dirty="0" smtClean="0"/>
              <a:t> </a:t>
            </a:r>
          </a:p>
        </p:txBody>
      </p:sp>
      <p:sp>
        <p:nvSpPr>
          <p:cNvPr id="4" name="TextBox 3"/>
          <p:cNvSpPr txBox="1"/>
          <p:nvPr/>
        </p:nvSpPr>
        <p:spPr>
          <a:xfrm>
            <a:off x="2577860" y="396123"/>
            <a:ext cx="7036280" cy="769441"/>
          </a:xfrm>
          <a:prstGeom prst="rect">
            <a:avLst/>
          </a:prstGeom>
          <a:noFill/>
        </p:spPr>
        <p:txBody>
          <a:bodyPr wrap="square" rtlCol="0">
            <a:spAutoFit/>
          </a:bodyPr>
          <a:lstStyle/>
          <a:p>
            <a:pPr algn="ctr"/>
            <a:r>
              <a:rPr lang="en-US" sz="4400" b="1" dirty="0" smtClean="0">
                <a:solidFill>
                  <a:srgbClr val="FF0000"/>
                </a:solidFill>
              </a:rPr>
              <a:t>Make Germany Great Again! </a:t>
            </a:r>
            <a:endParaRPr lang="en-US" sz="4400" b="1" dirty="0">
              <a:solidFill>
                <a:srgbClr val="FF0000"/>
              </a:solidFill>
            </a:endParaRPr>
          </a:p>
        </p:txBody>
      </p:sp>
    </p:spTree>
    <p:extLst>
      <p:ext uri="{BB962C8B-B14F-4D97-AF65-F5344CB8AC3E}">
        <p14:creationId xmlns:p14="http://schemas.microsoft.com/office/powerpoint/2010/main" val="228203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9831" y="682210"/>
            <a:ext cx="9852338" cy="4154984"/>
          </a:xfrm>
          <a:prstGeom prst="rect">
            <a:avLst/>
          </a:prstGeom>
        </p:spPr>
        <p:txBody>
          <a:bodyPr wrap="square">
            <a:spAutoFit/>
          </a:bodyPr>
          <a:lstStyle/>
          <a:p>
            <a:pPr algn="ctr"/>
            <a:r>
              <a:rPr lang="en-US" sz="3600" b="1" dirty="0" smtClean="0">
                <a:solidFill>
                  <a:srgbClr val="FF0000"/>
                </a:solidFill>
              </a:rPr>
              <a:t>Nazi Party </a:t>
            </a:r>
            <a:r>
              <a:rPr lang="en-US" sz="3600" b="1" dirty="0" smtClean="0">
                <a:solidFill>
                  <a:srgbClr val="FF0000"/>
                </a:solidFill>
              </a:rPr>
              <a:t>(and </a:t>
            </a:r>
            <a:r>
              <a:rPr lang="en-US" sz="3600" b="1" dirty="0" smtClean="0">
                <a:solidFill>
                  <a:srgbClr val="FF0000"/>
                </a:solidFill>
              </a:rPr>
              <a:t>Adolph Hitler):</a:t>
            </a:r>
          </a:p>
          <a:p>
            <a:endParaRPr lang="en-US" sz="3600" b="1" dirty="0">
              <a:solidFill>
                <a:srgbClr val="383838"/>
              </a:solidFill>
            </a:endParaRPr>
          </a:p>
          <a:p>
            <a:pPr marL="457200" indent="-457200">
              <a:buFont typeface="Arial" panose="020B0604020202020204" pitchFamily="34" charset="0"/>
              <a:buChar char="•"/>
            </a:pPr>
            <a:r>
              <a:rPr lang="en-US" sz="3200" b="1" dirty="0" smtClean="0"/>
              <a:t>Downplayed more extreme goals </a:t>
            </a:r>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smtClean="0"/>
              <a:t>Offered simple solutions to Germany’s problems</a:t>
            </a:r>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smtClean="0"/>
              <a:t> Exploited people’s fears &amp; frustrations, in hopes of winning broad support.</a:t>
            </a:r>
            <a:endParaRPr lang="en-US" sz="3200" b="1" dirty="0"/>
          </a:p>
        </p:txBody>
      </p:sp>
    </p:spTree>
    <p:extLst>
      <p:ext uri="{BB962C8B-B14F-4D97-AF65-F5344CB8AC3E}">
        <p14:creationId xmlns:p14="http://schemas.microsoft.com/office/powerpoint/2010/main" val="336021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2681" y="285155"/>
            <a:ext cx="10706637" cy="6063198"/>
          </a:xfrm>
          <a:prstGeom prst="rect">
            <a:avLst/>
          </a:prstGeom>
        </p:spPr>
        <p:txBody>
          <a:bodyPr wrap="square">
            <a:spAutoFit/>
          </a:bodyPr>
          <a:lstStyle/>
          <a:p>
            <a:pPr algn="ctr"/>
            <a:r>
              <a:rPr lang="en-US" sz="3600" b="1" dirty="0">
                <a:solidFill>
                  <a:srgbClr val="FF0000"/>
                </a:solidFill>
              </a:rPr>
              <a:t>Through the late 1920s and early </a:t>
            </a:r>
            <a:r>
              <a:rPr lang="en-US" sz="3600" b="1" dirty="0" smtClean="0">
                <a:solidFill>
                  <a:srgbClr val="FF0000"/>
                </a:solidFill>
              </a:rPr>
              <a:t>1930s</a:t>
            </a:r>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smtClean="0"/>
              <a:t>Nazi’s </a:t>
            </a:r>
            <a:r>
              <a:rPr lang="en-US" sz="3200" b="1" dirty="0"/>
              <a:t>gathered enough electoral support to become the largest political party in the </a:t>
            </a:r>
            <a:r>
              <a:rPr lang="en-US" sz="3200" b="1" dirty="0" smtClean="0"/>
              <a:t>Reichstag </a:t>
            </a:r>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smtClean="0"/>
              <a:t>Hitler's </a:t>
            </a:r>
            <a:r>
              <a:rPr lang="en-US" sz="3200" b="1" dirty="0"/>
              <a:t>blend of political acuity, deceptiveness and cunning converted the party's non-majority but plurality status into effective governing power in </a:t>
            </a:r>
            <a:r>
              <a:rPr lang="en-US" sz="3200" b="1" dirty="0" smtClean="0"/>
              <a:t>1933.</a:t>
            </a:r>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smtClean="0"/>
              <a:t>1933: Named Chancellor of Germany</a:t>
            </a:r>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smtClean="0"/>
              <a:t>1934:  Named himself </a:t>
            </a:r>
            <a:r>
              <a:rPr lang="en-US" sz="3200" b="1" dirty="0" err="1" smtClean="0"/>
              <a:t>Feurer</a:t>
            </a:r>
            <a:r>
              <a:rPr lang="en-US" sz="3200" b="1" dirty="0" smtClean="0"/>
              <a:t> of Germany</a:t>
            </a:r>
            <a:endParaRPr lang="en-US" sz="3200" b="1" dirty="0"/>
          </a:p>
        </p:txBody>
      </p:sp>
    </p:spTree>
    <p:extLst>
      <p:ext uri="{BB962C8B-B14F-4D97-AF65-F5344CB8AC3E}">
        <p14:creationId xmlns:p14="http://schemas.microsoft.com/office/powerpoint/2010/main" val="226259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0788" y="232928"/>
            <a:ext cx="10410423" cy="1938992"/>
          </a:xfrm>
          <a:prstGeom prst="rect">
            <a:avLst/>
          </a:prstGeom>
        </p:spPr>
        <p:txBody>
          <a:bodyPr wrap="square">
            <a:spAutoFit/>
          </a:bodyPr>
          <a:lstStyle/>
          <a:p>
            <a:pPr algn="ctr"/>
            <a:r>
              <a:rPr lang="en-US" sz="4000" b="1" dirty="0">
                <a:solidFill>
                  <a:srgbClr val="FF0000"/>
                </a:solidFill>
              </a:rPr>
              <a:t>In 1938, </a:t>
            </a:r>
            <a:r>
              <a:rPr lang="en-US" sz="4000" b="1" dirty="0" smtClean="0">
                <a:solidFill>
                  <a:srgbClr val="FF0000"/>
                </a:solidFill>
              </a:rPr>
              <a:t>in violation </a:t>
            </a:r>
            <a:r>
              <a:rPr lang="en-US" sz="4000" b="1" dirty="0" smtClean="0">
                <a:solidFill>
                  <a:srgbClr val="FF0000"/>
                </a:solidFill>
              </a:rPr>
              <a:t>of the Treaty Of Versailles, Germany </a:t>
            </a:r>
            <a:r>
              <a:rPr lang="en-US" sz="4000" b="1" dirty="0" smtClean="0">
                <a:solidFill>
                  <a:srgbClr val="FF0000"/>
                </a:solidFill>
              </a:rPr>
              <a:t>began acquiring new territories using </a:t>
            </a:r>
            <a:r>
              <a:rPr lang="en-US" sz="4000" b="1" dirty="0">
                <a:solidFill>
                  <a:srgbClr val="FF0000"/>
                </a:solidFill>
              </a:rPr>
              <a:t>the </a:t>
            </a:r>
            <a:r>
              <a:rPr lang="en-US" sz="4000" b="1" dirty="0" smtClean="0">
                <a:solidFill>
                  <a:srgbClr val="FF0000"/>
                </a:solidFill>
              </a:rPr>
              <a:t>threat </a:t>
            </a:r>
            <a:r>
              <a:rPr lang="en-US" sz="4000" b="1" dirty="0">
                <a:solidFill>
                  <a:srgbClr val="FF0000"/>
                </a:solidFill>
              </a:rPr>
              <a:t>of </a:t>
            </a:r>
            <a:r>
              <a:rPr lang="en-US" sz="4000" b="1" dirty="0" smtClean="0">
                <a:solidFill>
                  <a:srgbClr val="FF0000"/>
                </a:solidFill>
              </a:rPr>
              <a:t>war</a:t>
            </a:r>
            <a:r>
              <a:rPr lang="en-US" b="1" dirty="0">
                <a:solidFill>
                  <a:srgbClr val="FF0000"/>
                </a:solidFill>
                <a:latin typeface="Museo Sans 500"/>
              </a:rPr>
              <a:t>.</a:t>
            </a:r>
            <a:endParaRPr lang="en-US" b="1" dirty="0">
              <a:solidFill>
                <a:srgbClr val="FF0000"/>
              </a:solidFill>
            </a:endParaRPr>
          </a:p>
        </p:txBody>
      </p:sp>
      <p:sp>
        <p:nvSpPr>
          <p:cNvPr id="4" name="Rectangle 3"/>
          <p:cNvSpPr/>
          <p:nvPr/>
        </p:nvSpPr>
        <p:spPr>
          <a:xfrm>
            <a:off x="1062505" y="2175406"/>
            <a:ext cx="10066987" cy="4401205"/>
          </a:xfrm>
          <a:prstGeom prst="rect">
            <a:avLst/>
          </a:prstGeom>
        </p:spPr>
        <p:txBody>
          <a:bodyPr wrap="square">
            <a:spAutoFit/>
          </a:bodyPr>
          <a:lstStyle/>
          <a:p>
            <a:pPr algn="ctr"/>
            <a:r>
              <a:rPr lang="en-US" sz="3200" b="1" dirty="0" smtClean="0">
                <a:solidFill>
                  <a:srgbClr val="222222"/>
                </a:solidFill>
                <a:cs typeface="Arial" panose="020B0604020202020204" pitchFamily="34" charset="0"/>
              </a:rPr>
              <a:t>Between 1938 and June 1941 the German army invaded and occupied many countries, including:</a:t>
            </a:r>
          </a:p>
          <a:p>
            <a:pPr algn="ctr"/>
            <a:r>
              <a:rPr lang="en-US" sz="3200" b="1" dirty="0" smtClean="0">
                <a:solidFill>
                  <a:srgbClr val="222222"/>
                </a:solidFill>
                <a:cs typeface="Arial" panose="020B0604020202020204" pitchFamily="34" charset="0"/>
              </a:rPr>
              <a:t> </a:t>
            </a:r>
            <a:r>
              <a:rPr lang="en-US" sz="3600" b="1" dirty="0" smtClean="0">
                <a:solidFill>
                  <a:srgbClr val="222222"/>
                </a:solidFill>
                <a:cs typeface="Arial" panose="020B0604020202020204" pitchFamily="34" charset="0"/>
              </a:rPr>
              <a:t>The Netherlands</a:t>
            </a:r>
          </a:p>
          <a:p>
            <a:r>
              <a:rPr lang="en-US" sz="3600" b="1" dirty="0" smtClean="0">
                <a:solidFill>
                  <a:srgbClr val="222222"/>
                </a:solidFill>
                <a:cs typeface="Arial" panose="020B0604020202020204" pitchFamily="34" charset="0"/>
              </a:rPr>
              <a:t>                        Belgium                  </a:t>
            </a:r>
            <a:r>
              <a:rPr lang="en-US" sz="3600" b="1" dirty="0" smtClean="0">
                <a:solidFill>
                  <a:srgbClr val="222222"/>
                </a:solidFill>
                <a:cs typeface="Arial" panose="020B0604020202020204" pitchFamily="34" charset="0"/>
              </a:rPr>
              <a:t>Greece</a:t>
            </a:r>
          </a:p>
          <a:p>
            <a:r>
              <a:rPr lang="en-US" sz="3600" b="1" dirty="0" smtClean="0">
                <a:solidFill>
                  <a:srgbClr val="222222"/>
                </a:solidFill>
                <a:cs typeface="Arial" panose="020B0604020202020204" pitchFamily="34" charset="0"/>
              </a:rPr>
              <a:t>                    Luxembourg             Norway</a:t>
            </a:r>
            <a:endParaRPr lang="en-US" sz="3600" b="1" dirty="0" smtClean="0">
              <a:solidFill>
                <a:srgbClr val="222222"/>
              </a:solidFill>
              <a:cs typeface="Arial" panose="020B0604020202020204" pitchFamily="34" charset="0"/>
            </a:endParaRPr>
          </a:p>
          <a:p>
            <a:r>
              <a:rPr lang="en-US" sz="3600" b="1" dirty="0" smtClean="0">
                <a:solidFill>
                  <a:srgbClr val="222222"/>
                </a:solidFill>
                <a:cs typeface="Arial" panose="020B0604020202020204" pitchFamily="34" charset="0"/>
              </a:rPr>
              <a:t>                         France </a:t>
            </a:r>
            <a:r>
              <a:rPr lang="en-US" sz="3600" b="1" dirty="0">
                <a:solidFill>
                  <a:srgbClr val="222222"/>
                </a:solidFill>
                <a:cs typeface="Arial" panose="020B0604020202020204" pitchFamily="34" charset="0"/>
              </a:rPr>
              <a:t>	</a:t>
            </a:r>
            <a:r>
              <a:rPr lang="en-US" sz="3600" b="1" dirty="0" smtClean="0">
                <a:solidFill>
                  <a:srgbClr val="222222"/>
                </a:solidFill>
                <a:cs typeface="Arial" panose="020B0604020202020204" pitchFamily="34" charset="0"/>
              </a:rPr>
              <a:t>    </a:t>
            </a:r>
            <a:r>
              <a:rPr lang="en-US" sz="3600" b="1" dirty="0" smtClean="0">
                <a:solidFill>
                  <a:srgbClr val="222222"/>
                </a:solidFill>
                <a:cs typeface="Arial" panose="020B0604020202020204" pitchFamily="34" charset="0"/>
              </a:rPr>
              <a:t> </a:t>
            </a:r>
            <a:r>
              <a:rPr lang="en-US" sz="3600" b="1" dirty="0" smtClean="0">
                <a:solidFill>
                  <a:srgbClr val="222222"/>
                </a:solidFill>
                <a:cs typeface="Arial" panose="020B0604020202020204" pitchFamily="34" charset="0"/>
              </a:rPr>
              <a:t>Western Poland</a:t>
            </a:r>
          </a:p>
          <a:p>
            <a:r>
              <a:rPr lang="en-US" sz="3600" b="1" dirty="0" smtClean="0">
                <a:solidFill>
                  <a:srgbClr val="222222"/>
                </a:solidFill>
                <a:cs typeface="Arial" panose="020B0604020202020204" pitchFamily="34" charset="0"/>
              </a:rPr>
              <a:t>                     Yugoslavia               Denmark </a:t>
            </a:r>
            <a:endParaRPr lang="en-US" sz="3600" b="1" dirty="0" smtClean="0">
              <a:solidFill>
                <a:srgbClr val="222222"/>
              </a:solidFill>
              <a:cs typeface="Arial" panose="020B0604020202020204" pitchFamily="34" charset="0"/>
            </a:endParaRPr>
          </a:p>
          <a:p>
            <a:pPr algn="ctr"/>
            <a:r>
              <a:rPr lang="en-US" sz="3600" b="1" dirty="0" smtClean="0">
                <a:solidFill>
                  <a:srgbClr val="FF0000"/>
                </a:solidFill>
                <a:cs typeface="Arial" panose="020B0604020202020204" pitchFamily="34" charset="0"/>
              </a:rPr>
              <a:t>Czechoslovakia</a:t>
            </a:r>
            <a:r>
              <a:rPr lang="en-US" sz="3600" dirty="0">
                <a:solidFill>
                  <a:srgbClr val="FF0000"/>
                </a:solidFill>
                <a:cs typeface="Arial" panose="020B0604020202020204" pitchFamily="34" charset="0"/>
              </a:rPr>
              <a:t>.</a:t>
            </a:r>
            <a:r>
              <a:rPr lang="en-US" sz="3600" b="1" dirty="0">
                <a:solidFill>
                  <a:srgbClr val="FF0000"/>
                </a:solidFill>
                <a:cs typeface="Arial" panose="020B0604020202020204" pitchFamily="34" charset="0"/>
              </a:rPr>
              <a:t> </a:t>
            </a:r>
          </a:p>
        </p:txBody>
      </p:sp>
    </p:spTree>
    <p:extLst>
      <p:ext uri="{BB962C8B-B14F-4D97-AF65-F5344CB8AC3E}">
        <p14:creationId xmlns:p14="http://schemas.microsoft.com/office/powerpoint/2010/main" val="1070422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3999" y="491888"/>
            <a:ext cx="9024002" cy="2062103"/>
          </a:xfrm>
          <a:prstGeom prst="rect">
            <a:avLst/>
          </a:prstGeom>
        </p:spPr>
        <p:txBody>
          <a:bodyPr wrap="square">
            <a:spAutoFit/>
          </a:bodyPr>
          <a:lstStyle/>
          <a:p>
            <a:pPr algn="ctr"/>
            <a:r>
              <a:rPr lang="en-US" sz="3200" b="1" dirty="0" smtClean="0">
                <a:cs typeface="Arial" panose="020B0604020202020204" pitchFamily="34" charset="0"/>
              </a:rPr>
              <a:t>On </a:t>
            </a:r>
            <a:r>
              <a:rPr lang="en-US" sz="3200" b="1" dirty="0">
                <a:cs typeface="Arial" panose="020B0604020202020204" pitchFamily="34" charset="0"/>
              </a:rPr>
              <a:t>15 March 1939, the German </a:t>
            </a:r>
            <a:r>
              <a:rPr lang="en-US" sz="3200" b="1" i="1" dirty="0">
                <a:cs typeface="Arial" panose="020B0604020202020204" pitchFamily="34" charset="0"/>
              </a:rPr>
              <a:t>Wehrmacht</a:t>
            </a:r>
            <a:r>
              <a:rPr lang="en-US" sz="3200" b="1" dirty="0">
                <a:cs typeface="Arial" panose="020B0604020202020204" pitchFamily="34" charset="0"/>
              </a:rPr>
              <a:t> </a:t>
            </a:r>
            <a:r>
              <a:rPr lang="en-US" sz="3200" b="1" dirty="0" smtClean="0">
                <a:cs typeface="Arial" panose="020B0604020202020204" pitchFamily="34" charset="0"/>
              </a:rPr>
              <a:t>moved</a:t>
            </a:r>
          </a:p>
          <a:p>
            <a:pPr algn="ctr"/>
            <a:r>
              <a:rPr lang="en-US" sz="3200" b="1" dirty="0" smtClean="0">
                <a:cs typeface="Arial" panose="020B0604020202020204" pitchFamily="34" charset="0"/>
              </a:rPr>
              <a:t>into </a:t>
            </a:r>
            <a:r>
              <a:rPr lang="en-US" sz="3200" b="1" dirty="0">
                <a:cs typeface="Arial" panose="020B0604020202020204" pitchFamily="34" charset="0"/>
              </a:rPr>
              <a:t>the remainder of Czechoslovakia </a:t>
            </a:r>
            <a:r>
              <a:rPr lang="en-US" sz="3200" b="1" dirty="0" smtClean="0">
                <a:cs typeface="Arial" panose="020B0604020202020204" pitchFamily="34" charset="0"/>
              </a:rPr>
              <a:t>and</a:t>
            </a:r>
          </a:p>
          <a:p>
            <a:pPr algn="ctr"/>
            <a:r>
              <a:rPr lang="en-US" sz="3200" b="1" dirty="0" smtClean="0">
                <a:cs typeface="Arial" panose="020B0604020202020204" pitchFamily="34" charset="0"/>
              </a:rPr>
              <a:t>Hitler </a:t>
            </a:r>
            <a:r>
              <a:rPr lang="en-US" sz="3200" b="1" dirty="0">
                <a:cs typeface="Arial" panose="020B0604020202020204" pitchFamily="34" charset="0"/>
              </a:rPr>
              <a:t>proclaimed Bohemia and Moravia</a:t>
            </a:r>
            <a:r>
              <a:rPr lang="en-US" sz="3200" b="1" dirty="0">
                <a:solidFill>
                  <a:srgbClr val="FF0000"/>
                </a:solidFill>
                <a:cs typeface="Arial" panose="020B0604020202020204" pitchFamily="34" charset="0"/>
              </a:rPr>
              <a:t> </a:t>
            </a:r>
            <a:r>
              <a:rPr lang="en-US" sz="3200" b="1" dirty="0" smtClean="0">
                <a:cs typeface="Arial" panose="020B0604020202020204" pitchFamily="34" charset="0"/>
              </a:rPr>
              <a:t>the</a:t>
            </a:r>
            <a:endParaRPr lang="en-US" sz="3200" b="1" dirty="0" smtClean="0">
              <a:cs typeface="Arial" panose="020B0604020202020204" pitchFamily="34" charset="0"/>
            </a:endParaRPr>
          </a:p>
          <a:p>
            <a:pPr algn="ctr"/>
            <a:r>
              <a:rPr lang="en-US" sz="3200" b="1" dirty="0">
                <a:solidFill>
                  <a:srgbClr val="FF0000"/>
                </a:solidFill>
                <a:cs typeface="Arial" panose="020B0604020202020204" pitchFamily="34" charset="0"/>
              </a:rPr>
              <a:t> </a:t>
            </a:r>
            <a:r>
              <a:rPr lang="en-US" sz="3200" b="1" dirty="0" smtClean="0">
                <a:solidFill>
                  <a:srgbClr val="FF0000"/>
                </a:solidFill>
                <a:cs typeface="Arial" panose="020B0604020202020204" pitchFamily="34" charset="0"/>
              </a:rPr>
              <a:t>”Protectorate </a:t>
            </a:r>
            <a:r>
              <a:rPr lang="en-US" sz="3200" b="1" dirty="0">
                <a:solidFill>
                  <a:srgbClr val="FF0000"/>
                </a:solidFill>
                <a:cs typeface="Arial" panose="020B0604020202020204" pitchFamily="34" charset="0"/>
              </a:rPr>
              <a:t>of Bohemia and </a:t>
            </a:r>
            <a:r>
              <a:rPr lang="en-US" sz="3200" b="1" dirty="0" smtClean="0">
                <a:solidFill>
                  <a:srgbClr val="FF0000"/>
                </a:solidFill>
                <a:cs typeface="Arial" panose="020B0604020202020204" pitchFamily="34" charset="0"/>
              </a:rPr>
              <a:t>Moravia”</a:t>
            </a:r>
            <a:endParaRPr lang="en-US" sz="3200" b="1" dirty="0">
              <a:solidFill>
                <a:srgbClr val="FF0000"/>
              </a:solidFill>
              <a:cs typeface="Arial" panose="020B0604020202020204" pitchFamily="34" charset="0"/>
            </a:endParaRPr>
          </a:p>
        </p:txBody>
      </p:sp>
      <p:sp>
        <p:nvSpPr>
          <p:cNvPr id="4" name="AutoShape 2" descr="Image result for map of bohemia and moravia">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ap of bohemia and moravia">
            <a:hlinkClick r:id="rId2"/>
          </p:cNvPr>
          <p:cNvSpPr>
            <a:spLocks noChangeAspect="1" noChangeArrowheads="1"/>
          </p:cNvSpPr>
          <p:nvPr/>
        </p:nvSpPr>
        <p:spPr bwMode="auto">
          <a:xfrm>
            <a:off x="244475"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Image result for map of bohemia and moravi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275" y="2697731"/>
            <a:ext cx="3070604" cy="33046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97724" y="3072779"/>
            <a:ext cx="5359267" cy="2554545"/>
          </a:xfrm>
          <a:prstGeom prst="rect">
            <a:avLst/>
          </a:prstGeom>
        </p:spPr>
        <p:txBody>
          <a:bodyPr wrap="square">
            <a:spAutoFit/>
          </a:bodyPr>
          <a:lstStyle/>
          <a:p>
            <a:pPr algn="ctr"/>
            <a:r>
              <a:rPr lang="en-US" sz="3200" b="1" dirty="0">
                <a:solidFill>
                  <a:srgbClr val="222222"/>
                </a:solidFill>
                <a:cs typeface="Arial" panose="020B0604020202020204" pitchFamily="34" charset="0"/>
              </a:rPr>
              <a:t>The German invasion of Western Poland on </a:t>
            </a:r>
            <a:endParaRPr lang="en-US" sz="3200" b="1" dirty="0" smtClean="0">
              <a:solidFill>
                <a:srgbClr val="222222"/>
              </a:solidFill>
              <a:cs typeface="Arial" panose="020B0604020202020204" pitchFamily="34" charset="0"/>
            </a:endParaRPr>
          </a:p>
          <a:p>
            <a:pPr algn="ctr"/>
            <a:r>
              <a:rPr lang="en-US" sz="3200" b="1" dirty="0" smtClean="0">
                <a:solidFill>
                  <a:srgbClr val="222222"/>
                </a:solidFill>
                <a:cs typeface="Arial" panose="020B0604020202020204" pitchFamily="34" charset="0"/>
              </a:rPr>
              <a:t>1 </a:t>
            </a:r>
            <a:r>
              <a:rPr lang="en-US" sz="3200" b="1" dirty="0">
                <a:solidFill>
                  <a:srgbClr val="222222"/>
                </a:solidFill>
                <a:cs typeface="Arial" panose="020B0604020202020204" pitchFamily="34" charset="0"/>
              </a:rPr>
              <a:t>September 1939 </a:t>
            </a:r>
            <a:r>
              <a:rPr lang="en-US" sz="3200" b="1" dirty="0" smtClean="0">
                <a:solidFill>
                  <a:srgbClr val="222222"/>
                </a:solidFill>
                <a:cs typeface="Arial" panose="020B0604020202020204" pitchFamily="34" charset="0"/>
              </a:rPr>
              <a:t>led</a:t>
            </a:r>
          </a:p>
          <a:p>
            <a:pPr algn="ctr"/>
            <a:r>
              <a:rPr lang="en-US" sz="3200" b="1" dirty="0" smtClean="0">
                <a:solidFill>
                  <a:srgbClr val="222222"/>
                </a:solidFill>
                <a:cs typeface="Arial" panose="020B0604020202020204" pitchFamily="34" charset="0"/>
              </a:rPr>
              <a:t> </a:t>
            </a:r>
            <a:r>
              <a:rPr lang="en-US" sz="3200" b="1" dirty="0">
                <a:solidFill>
                  <a:srgbClr val="222222"/>
                </a:solidFill>
                <a:cs typeface="Arial" panose="020B0604020202020204" pitchFamily="34" charset="0"/>
              </a:rPr>
              <a:t>to the start of </a:t>
            </a:r>
            <a:r>
              <a:rPr lang="en-US" sz="3200" b="1" dirty="0" smtClean="0">
                <a:solidFill>
                  <a:srgbClr val="222222"/>
                </a:solidFill>
                <a:cs typeface="Arial" panose="020B0604020202020204" pitchFamily="34" charset="0"/>
              </a:rPr>
              <a:t>the</a:t>
            </a:r>
          </a:p>
          <a:p>
            <a:pPr algn="ctr"/>
            <a:r>
              <a:rPr lang="en-US" sz="3200" b="1" dirty="0" smtClean="0">
                <a:solidFill>
                  <a:srgbClr val="222222"/>
                </a:solidFill>
                <a:cs typeface="Arial" panose="020B0604020202020204" pitchFamily="34" charset="0"/>
              </a:rPr>
              <a:t> </a:t>
            </a:r>
            <a:r>
              <a:rPr lang="en-US" sz="3200" b="1" dirty="0">
                <a:solidFill>
                  <a:srgbClr val="222222"/>
                </a:solidFill>
                <a:cs typeface="Arial" panose="020B0604020202020204" pitchFamily="34" charset="0"/>
              </a:rPr>
              <a:t>Second World War. </a:t>
            </a:r>
            <a:endParaRPr lang="en-US" sz="3200" b="1" dirty="0">
              <a:cs typeface="Arial" panose="020B0604020202020204" pitchFamily="34" charset="0"/>
            </a:endParaRPr>
          </a:p>
        </p:txBody>
      </p:sp>
    </p:spTree>
    <p:extLst>
      <p:ext uri="{BB962C8B-B14F-4D97-AF65-F5344CB8AC3E}">
        <p14:creationId xmlns:p14="http://schemas.microsoft.com/office/powerpoint/2010/main" val="479267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257" y="488798"/>
            <a:ext cx="10284853" cy="3132741"/>
          </a:xfrm>
        </p:spPr>
        <p:txBody>
          <a:bodyPr>
            <a:normAutofit/>
          </a:bodyPr>
          <a:lstStyle/>
          <a:p>
            <a:pPr marL="0" indent="0" algn="ctr">
              <a:buNone/>
            </a:pPr>
            <a:r>
              <a:rPr lang="en-US" sz="3600" b="1" dirty="0">
                <a:solidFill>
                  <a:srgbClr val="FF0000"/>
                </a:solidFill>
              </a:rPr>
              <a:t>The German government justified its </a:t>
            </a:r>
            <a:r>
              <a:rPr lang="en-US" sz="3600" b="1" dirty="0" smtClean="0">
                <a:solidFill>
                  <a:srgbClr val="FF0000"/>
                </a:solidFill>
              </a:rPr>
              <a:t>intervention Into</a:t>
            </a:r>
            <a:r>
              <a:rPr lang="en-US" sz="3600" b="1" dirty="0">
                <a:solidFill>
                  <a:srgbClr val="FF0000"/>
                </a:solidFill>
              </a:rPr>
              <a:t> </a:t>
            </a:r>
            <a:r>
              <a:rPr lang="en-US" sz="3600" b="1" dirty="0" smtClean="0">
                <a:solidFill>
                  <a:srgbClr val="FF0000"/>
                </a:solidFill>
              </a:rPr>
              <a:t>Czechoslovakia</a:t>
            </a:r>
            <a:r>
              <a:rPr lang="en-US" sz="3600" b="1" dirty="0">
                <a:solidFill>
                  <a:srgbClr val="FF0000"/>
                </a:solidFill>
              </a:rPr>
              <a:t>:</a:t>
            </a:r>
            <a:endParaRPr lang="en-US" sz="3600" b="1" dirty="0" smtClean="0">
              <a:solidFill>
                <a:srgbClr val="FF0000"/>
              </a:solidFill>
            </a:endParaRPr>
          </a:p>
          <a:p>
            <a:pPr lvl="1" algn="just"/>
            <a:r>
              <a:rPr lang="en-US" sz="3200" b="1" dirty="0" smtClean="0"/>
              <a:t>That </a:t>
            </a:r>
            <a:r>
              <a:rPr lang="en-US" sz="3200" b="1" dirty="0"/>
              <a:t>Czechoslovakia was descending into </a:t>
            </a:r>
            <a:r>
              <a:rPr lang="en-US" sz="3200" b="1" dirty="0" smtClean="0"/>
              <a:t>chaos</a:t>
            </a:r>
          </a:p>
          <a:p>
            <a:pPr lvl="1" algn="just"/>
            <a:r>
              <a:rPr lang="en-US" sz="3200" b="1" dirty="0"/>
              <a:t>T</a:t>
            </a:r>
            <a:r>
              <a:rPr lang="en-US" sz="3200" b="1" dirty="0" smtClean="0"/>
              <a:t>he </a:t>
            </a:r>
            <a:r>
              <a:rPr lang="en-US" sz="3200" b="1" dirty="0"/>
              <a:t>country was breaking apart on ethnic </a:t>
            </a:r>
            <a:r>
              <a:rPr lang="en-US" sz="3200" b="1" dirty="0" smtClean="0"/>
              <a:t>lines </a:t>
            </a:r>
          </a:p>
          <a:p>
            <a:pPr lvl="1" algn="just"/>
            <a:r>
              <a:rPr lang="en-US" sz="3200" b="1" dirty="0"/>
              <a:t>T</a:t>
            </a:r>
            <a:r>
              <a:rPr lang="en-US" sz="3200" b="1" dirty="0" smtClean="0"/>
              <a:t>he </a:t>
            </a:r>
            <a:r>
              <a:rPr lang="en-US" sz="3200" b="1" dirty="0"/>
              <a:t>German military was seeking to restore order in the </a:t>
            </a:r>
            <a:r>
              <a:rPr lang="en-US" sz="3200" b="1" dirty="0" smtClean="0"/>
              <a:t>region</a:t>
            </a:r>
            <a:endParaRPr lang="en-US" sz="3200" b="1" dirty="0"/>
          </a:p>
        </p:txBody>
      </p:sp>
      <p:sp>
        <p:nvSpPr>
          <p:cNvPr id="4" name="Rectangle 3"/>
          <p:cNvSpPr/>
          <p:nvPr/>
        </p:nvSpPr>
        <p:spPr>
          <a:xfrm>
            <a:off x="953590" y="3621539"/>
            <a:ext cx="10309520" cy="2677656"/>
          </a:xfrm>
          <a:prstGeom prst="rect">
            <a:avLst/>
          </a:prstGeom>
        </p:spPr>
        <p:txBody>
          <a:bodyPr wrap="square">
            <a:spAutoFit/>
          </a:bodyPr>
          <a:lstStyle/>
          <a:p>
            <a:pPr algn="ctr"/>
            <a:r>
              <a:rPr lang="en-US" sz="3600" b="1" dirty="0">
                <a:solidFill>
                  <a:srgbClr val="FF0000"/>
                </a:solidFill>
              </a:rPr>
              <a:t>Although </a:t>
            </a:r>
            <a:r>
              <a:rPr lang="en-US" sz="3600" b="1" dirty="0" smtClean="0">
                <a:solidFill>
                  <a:srgbClr val="FF0000"/>
                </a:solidFill>
              </a:rPr>
              <a:t>Czechoslovakia had </a:t>
            </a:r>
            <a:r>
              <a:rPr lang="en-US" sz="3600" b="1" dirty="0" smtClean="0">
                <a:solidFill>
                  <a:srgbClr val="FF0000"/>
                </a:solidFill>
              </a:rPr>
              <a:t>pursued</a:t>
            </a:r>
          </a:p>
          <a:p>
            <a:pPr algn="ctr"/>
            <a:r>
              <a:rPr lang="en-US" sz="3600" b="1" dirty="0" smtClean="0">
                <a:solidFill>
                  <a:srgbClr val="FF0000"/>
                </a:solidFill>
              </a:rPr>
              <a:t>a </a:t>
            </a:r>
            <a:r>
              <a:rPr lang="en-US" sz="3600" b="1" dirty="0">
                <a:solidFill>
                  <a:srgbClr val="FF0000"/>
                </a:solidFill>
              </a:rPr>
              <a:t>pro-German foreign </a:t>
            </a:r>
            <a:r>
              <a:rPr lang="en-US" sz="3600" b="1" dirty="0" smtClean="0">
                <a:solidFill>
                  <a:srgbClr val="FF0000"/>
                </a:solidFill>
              </a:rPr>
              <a:t>policy:</a:t>
            </a:r>
          </a:p>
          <a:p>
            <a:pPr marL="914400" lvl="1" indent="-457200" algn="just">
              <a:buFont typeface="Arial" panose="020B0604020202020204" pitchFamily="34" charset="0"/>
              <a:buChar char="•"/>
            </a:pPr>
            <a:r>
              <a:rPr lang="en-US" sz="3200" b="1" dirty="0" smtClean="0"/>
              <a:t>They submitted </a:t>
            </a:r>
            <a:r>
              <a:rPr lang="en-US" sz="3200" b="1" dirty="0"/>
              <a:t>to Germany's </a:t>
            </a:r>
            <a:r>
              <a:rPr lang="en-US" sz="3200" b="1" dirty="0" smtClean="0"/>
              <a:t>demands </a:t>
            </a:r>
          </a:p>
          <a:p>
            <a:pPr marL="914400" lvl="1" indent="-457200" algn="just">
              <a:buFont typeface="Arial" panose="020B0604020202020204" pitchFamily="34" charset="0"/>
              <a:buChar char="•"/>
            </a:pPr>
            <a:r>
              <a:rPr lang="en-US" sz="3200" b="1" dirty="0" smtClean="0"/>
              <a:t>Agreed that </a:t>
            </a:r>
            <a:r>
              <a:rPr lang="en-US" sz="3200" b="1" dirty="0"/>
              <a:t>Germany would decide the fate of the Czech </a:t>
            </a:r>
            <a:r>
              <a:rPr lang="en-US" sz="3200" b="1" dirty="0" smtClean="0"/>
              <a:t>people.</a:t>
            </a:r>
            <a:endParaRPr lang="en-US" sz="3200" b="1" dirty="0"/>
          </a:p>
        </p:txBody>
      </p:sp>
    </p:spTree>
    <p:extLst>
      <p:ext uri="{BB962C8B-B14F-4D97-AF65-F5344CB8AC3E}">
        <p14:creationId xmlns:p14="http://schemas.microsoft.com/office/powerpoint/2010/main" val="3247245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6873" y="609600"/>
            <a:ext cx="10818253" cy="2862322"/>
          </a:xfrm>
          <a:prstGeom prst="rect">
            <a:avLst/>
          </a:prstGeom>
        </p:spPr>
        <p:txBody>
          <a:bodyPr wrap="square">
            <a:spAutoFit/>
          </a:bodyPr>
          <a:lstStyle/>
          <a:p>
            <a:pPr algn="ctr"/>
            <a:r>
              <a:rPr lang="en-US" sz="3600" b="1" dirty="0" smtClean="0">
                <a:solidFill>
                  <a:srgbClr val="FF0000"/>
                </a:solidFill>
              </a:rPr>
              <a:t>And thus, The </a:t>
            </a:r>
            <a:r>
              <a:rPr lang="en-US" sz="3600" b="1" dirty="0">
                <a:solidFill>
                  <a:srgbClr val="FF0000"/>
                </a:solidFill>
              </a:rPr>
              <a:t>Protectorate of Bohemia and Moravia</a:t>
            </a:r>
            <a:r>
              <a:rPr lang="en-US" sz="3600" b="1" dirty="0" smtClean="0">
                <a:solidFill>
                  <a:srgbClr val="FF0000"/>
                </a:solidFill>
              </a:rPr>
              <a:t> </a:t>
            </a:r>
          </a:p>
          <a:p>
            <a:pPr algn="ctr"/>
            <a:endParaRPr lang="en-US" sz="3200" b="1" dirty="0" smtClean="0">
              <a:solidFill>
                <a:srgbClr val="FF0000"/>
              </a:solidFill>
            </a:endParaRPr>
          </a:p>
          <a:p>
            <a:pPr marL="571500" indent="-571500" algn="ctr">
              <a:buFont typeface="Arial" panose="020B0604020202020204" pitchFamily="34" charset="0"/>
              <a:buChar char="•"/>
            </a:pPr>
            <a:r>
              <a:rPr lang="en-US" sz="3600" b="1" dirty="0"/>
              <a:t>B</a:t>
            </a:r>
            <a:r>
              <a:rPr lang="en-US" sz="3600" b="1" dirty="0" smtClean="0"/>
              <a:t>ecame a </a:t>
            </a:r>
            <a:r>
              <a:rPr lang="en-US" sz="3600" b="1" dirty="0"/>
              <a:t>nominally autonomous Nazi-administered territory which the German government considered part of the Greater German Reich. </a:t>
            </a:r>
            <a:endParaRPr lang="en-US" sz="3600" b="1" dirty="0">
              <a:solidFill>
                <a:srgbClr val="FF0000"/>
              </a:solidFill>
            </a:endParaRPr>
          </a:p>
        </p:txBody>
      </p:sp>
      <p:sp>
        <p:nvSpPr>
          <p:cNvPr id="5" name="AutoShape 6" descr="Image result for Flag of the Reichsprotektor in Bohemia and Moravia">
            <a:hlinkClick r:id="rId2"/>
          </p:cNvPr>
          <p:cNvSpPr>
            <a:spLocks noChangeAspect="1" noChangeArrowheads="1"/>
          </p:cNvSpPr>
          <p:nvPr/>
        </p:nvSpPr>
        <p:spPr bwMode="auto">
          <a:xfrm>
            <a:off x="31750" y="0"/>
            <a:ext cx="2038350" cy="121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Bohemia and Moravia President's 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299" y="4034984"/>
            <a:ext cx="20574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bohemia moravia flag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1201" y="4001829"/>
            <a:ext cx="34290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bohemia moravia flags">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248" y="3934496"/>
            <a:ext cx="3291207" cy="219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69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35" y="117566"/>
            <a:ext cx="10663708" cy="3502149"/>
          </a:xfrm>
        </p:spPr>
        <p:txBody>
          <a:bodyPr>
            <a:noAutofit/>
          </a:bodyPr>
          <a:lstStyle/>
          <a:p>
            <a:pPr algn="ctr">
              <a:lnSpc>
                <a:spcPct val="100000"/>
              </a:lnSpc>
            </a:pPr>
            <a:r>
              <a:rPr lang="en-US" sz="3200" b="1" dirty="0" smtClean="0">
                <a:solidFill>
                  <a:srgbClr val="FF0000"/>
                </a:solidFill>
                <a:latin typeface="+mn-lt"/>
              </a:rPr>
              <a:t>Bohemia </a:t>
            </a:r>
            <a:r>
              <a:rPr lang="en-US" sz="3200" b="1" dirty="0">
                <a:solidFill>
                  <a:srgbClr val="FF0000"/>
                </a:solidFill>
                <a:latin typeface="+mn-lt"/>
              </a:rPr>
              <a:t>and Moravia </a:t>
            </a:r>
            <a:r>
              <a:rPr lang="en-US" sz="3200" b="1" dirty="0" smtClean="0">
                <a:solidFill>
                  <a:srgbClr val="FF0000"/>
                </a:solidFill>
                <a:latin typeface="+mn-lt"/>
              </a:rPr>
              <a:t>began </a:t>
            </a:r>
            <a:r>
              <a:rPr lang="en-US" sz="3200" b="1" dirty="0">
                <a:solidFill>
                  <a:srgbClr val="FF0000"/>
                </a:solidFill>
                <a:latin typeface="+mn-lt"/>
              </a:rPr>
              <a:t>to issue postage stamps in 1939, at the beginning of the German occupation</a:t>
            </a:r>
            <a:r>
              <a:rPr lang="en-US" sz="3200" b="1" dirty="0" smtClean="0">
                <a:solidFill>
                  <a:srgbClr val="FF0000"/>
                </a:solidFill>
                <a:latin typeface="+mn-lt"/>
              </a:rPr>
              <a:t>.</a:t>
            </a:r>
            <a:r>
              <a:rPr lang="en-US" sz="3600" b="1" dirty="0" smtClean="0">
                <a:solidFill>
                  <a:srgbClr val="FF0000"/>
                </a:solidFill>
                <a:latin typeface="+mn-lt"/>
              </a:rPr>
              <a:t/>
            </a:r>
            <a:br>
              <a:rPr lang="en-US" sz="3600" b="1" dirty="0" smtClean="0">
                <a:solidFill>
                  <a:srgbClr val="FF0000"/>
                </a:solidFill>
                <a:latin typeface="+mn-lt"/>
              </a:rPr>
            </a:br>
            <a:r>
              <a:rPr lang="en-US" sz="1200" dirty="0" smtClean="0">
                <a:solidFill>
                  <a:srgbClr val="FF0000"/>
                </a:solidFill>
                <a:latin typeface="+mn-lt"/>
              </a:rPr>
              <a:t/>
            </a:r>
            <a:br>
              <a:rPr lang="en-US" sz="1200" dirty="0" smtClean="0">
                <a:solidFill>
                  <a:srgbClr val="FF0000"/>
                </a:solidFill>
                <a:latin typeface="+mn-lt"/>
              </a:rPr>
            </a:br>
            <a:r>
              <a:rPr lang="en-US" sz="2800" dirty="0" smtClean="0">
                <a:latin typeface="+mn-lt"/>
              </a:rPr>
              <a:t>Due </a:t>
            </a:r>
            <a:r>
              <a:rPr lang="en-US" sz="2800" dirty="0">
                <a:latin typeface="+mn-lt"/>
              </a:rPr>
              <a:t>to the very sudden German occupation, </a:t>
            </a:r>
            <a:r>
              <a:rPr lang="en-US" sz="2800" dirty="0" smtClean="0">
                <a:latin typeface="+mn-lt"/>
              </a:rPr>
              <a:t>there </a:t>
            </a:r>
            <a:r>
              <a:rPr lang="en-US" sz="2800" dirty="0">
                <a:latin typeface="+mn-lt"/>
              </a:rPr>
              <a:t>was no time to design and print a new series of postage stamps. As a result, beginning in </a:t>
            </a:r>
            <a:r>
              <a:rPr lang="en-US" sz="2800" b="1" dirty="0">
                <a:latin typeface="+mn-lt"/>
              </a:rPr>
              <a:t>July </a:t>
            </a:r>
            <a:r>
              <a:rPr lang="en-US" sz="2800" b="1" dirty="0" smtClean="0">
                <a:latin typeface="+mn-lt"/>
              </a:rPr>
              <a:t>1939, </a:t>
            </a:r>
            <a:r>
              <a:rPr lang="en-US" sz="2800" b="1" dirty="0" smtClean="0">
                <a:solidFill>
                  <a:srgbClr val="FF0000"/>
                </a:solidFill>
                <a:latin typeface="+mn-lt"/>
              </a:rPr>
              <a:t>the</a:t>
            </a:r>
            <a:r>
              <a:rPr lang="en-US" sz="2800" b="1" dirty="0">
                <a:solidFill>
                  <a:srgbClr val="FF0000"/>
                </a:solidFill>
                <a:latin typeface="+mn-lt"/>
              </a:rPr>
              <a:t> contemporary stamps of the former nation </a:t>
            </a:r>
            <a:r>
              <a:rPr lang="en-US" sz="2800" b="1" dirty="0" smtClean="0">
                <a:solidFill>
                  <a:srgbClr val="FF0000"/>
                </a:solidFill>
                <a:latin typeface="+mn-lt"/>
              </a:rPr>
              <a:t>of Czechoslovakia</a:t>
            </a:r>
            <a:r>
              <a:rPr lang="en-US" sz="2800" b="1" dirty="0">
                <a:solidFill>
                  <a:srgbClr val="FF0000"/>
                </a:solidFill>
                <a:latin typeface="+mn-lt"/>
              </a:rPr>
              <a:t> were </a:t>
            </a:r>
            <a:r>
              <a:rPr lang="en-US" sz="2800" b="1" i="1" dirty="0">
                <a:solidFill>
                  <a:srgbClr val="FF0000"/>
                </a:solidFill>
                <a:latin typeface="+mn-lt"/>
              </a:rPr>
              <a:t>overprinted</a:t>
            </a:r>
            <a:r>
              <a:rPr lang="en-US" sz="2800" dirty="0">
                <a:latin typeface="+mn-lt"/>
              </a:rPr>
              <a:t> for use in the new Protectorate of Bohemia &amp; Moravia.</a:t>
            </a:r>
          </a:p>
        </p:txBody>
      </p:sp>
      <p:pic>
        <p:nvPicPr>
          <p:cNvPr id="2050" name="Picture 2" descr="https://www.stamp-collecting-world.com/images/xBM_Mi_001_007.jpg.pagespeed.ic.nOUyeyr-h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63" y="3429000"/>
            <a:ext cx="3612805" cy="25076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stamp-collecting-world.com/images/xBM_Mi_006_013.jpg.pagespeed.ic._N9vQ-a-V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968" y="4127864"/>
            <a:ext cx="4492767" cy="25159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stamp-collecting-world.com/images/xBM_Mi_014_019.jpg.pagespeed.ic.QyYe8ngoK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735" y="3429000"/>
            <a:ext cx="3742117" cy="250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2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197" y="322617"/>
            <a:ext cx="10603606" cy="1077218"/>
          </a:xfrm>
          <a:prstGeom prst="rect">
            <a:avLst/>
          </a:prstGeom>
        </p:spPr>
        <p:txBody>
          <a:bodyPr wrap="square">
            <a:spAutoFit/>
          </a:bodyPr>
          <a:lstStyle/>
          <a:p>
            <a:pPr algn="ctr"/>
            <a:r>
              <a:rPr lang="en-US" sz="3200" b="1" dirty="0">
                <a:solidFill>
                  <a:srgbClr val="FF0000"/>
                </a:solidFill>
              </a:rPr>
              <a:t>At the end of July 1939, the Protectorate of Bohemia and Moravia began issuing their own postage stamp designs. </a:t>
            </a:r>
          </a:p>
        </p:txBody>
      </p:sp>
      <p:pic>
        <p:nvPicPr>
          <p:cNvPr id="1026" name="Picture 2" descr="https://www.stamp-collecting-world.com/images/BM_Mi_020_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844" y="1457368"/>
            <a:ext cx="3807315" cy="3100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tamp-collecting-world.com/images/BM_Mi_025_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78" y="4772821"/>
            <a:ext cx="5754451" cy="1683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68192" y="1859340"/>
            <a:ext cx="4807806" cy="1569660"/>
          </a:xfrm>
          <a:prstGeom prst="rect">
            <a:avLst/>
          </a:prstGeom>
        </p:spPr>
        <p:txBody>
          <a:bodyPr wrap="square">
            <a:spAutoFit/>
          </a:bodyPr>
          <a:lstStyle/>
          <a:p>
            <a:pPr algn="ctr"/>
            <a:r>
              <a:rPr lang="en-US" sz="3200" dirty="0">
                <a:solidFill>
                  <a:srgbClr val="000000"/>
                </a:solidFill>
              </a:rPr>
              <a:t>The new designs </a:t>
            </a:r>
            <a:r>
              <a:rPr lang="en-US" sz="3200" dirty="0" smtClean="0">
                <a:solidFill>
                  <a:srgbClr val="000000"/>
                </a:solidFill>
              </a:rPr>
              <a:t>at the top</a:t>
            </a:r>
            <a:r>
              <a:rPr lang="en-US" sz="3200" dirty="0">
                <a:solidFill>
                  <a:srgbClr val="000000"/>
                </a:solidFill>
              </a:rPr>
              <a:t> depict</a:t>
            </a:r>
            <a:r>
              <a:rPr lang="en-US" sz="3200" b="1" dirty="0">
                <a:solidFill>
                  <a:srgbClr val="000000"/>
                </a:solidFill>
              </a:rPr>
              <a:t> linden leaves</a:t>
            </a:r>
            <a:r>
              <a:rPr lang="en-US" sz="3200" dirty="0">
                <a:solidFill>
                  <a:srgbClr val="000000"/>
                </a:solidFill>
              </a:rPr>
              <a:t> with closed buds.</a:t>
            </a:r>
            <a:endParaRPr lang="en-US" sz="3200" dirty="0"/>
          </a:p>
        </p:txBody>
      </p:sp>
      <p:sp>
        <p:nvSpPr>
          <p:cNvPr id="3" name="Rectangle 2"/>
          <p:cNvSpPr/>
          <p:nvPr/>
        </p:nvSpPr>
        <p:spPr>
          <a:xfrm>
            <a:off x="6570617" y="3898072"/>
            <a:ext cx="5202956" cy="2554545"/>
          </a:xfrm>
          <a:prstGeom prst="rect">
            <a:avLst/>
          </a:prstGeom>
        </p:spPr>
        <p:txBody>
          <a:bodyPr wrap="square">
            <a:spAutoFit/>
          </a:bodyPr>
          <a:lstStyle/>
          <a:p>
            <a:pPr algn="ctr"/>
            <a:r>
              <a:rPr lang="en-US" sz="3200" dirty="0" smtClean="0">
                <a:solidFill>
                  <a:srgbClr val="000000"/>
                </a:solidFill>
              </a:rPr>
              <a:t>The second set designs show the</a:t>
            </a:r>
            <a:r>
              <a:rPr lang="en-US" sz="3200" dirty="0">
                <a:solidFill>
                  <a:srgbClr val="000000"/>
                </a:solidFill>
              </a:rPr>
              <a:t> </a:t>
            </a:r>
            <a:r>
              <a:rPr lang="en-US" sz="3200" b="1" dirty="0">
                <a:solidFill>
                  <a:srgbClr val="000000"/>
                </a:solidFill>
              </a:rPr>
              <a:t>Castle at </a:t>
            </a:r>
            <a:r>
              <a:rPr lang="en-US" sz="3200" b="1" dirty="0" err="1">
                <a:solidFill>
                  <a:srgbClr val="000000"/>
                </a:solidFill>
              </a:rPr>
              <a:t>Zvikov</a:t>
            </a:r>
            <a:r>
              <a:rPr lang="en-US" sz="3200" b="1" dirty="0">
                <a:solidFill>
                  <a:srgbClr val="000000"/>
                </a:solidFill>
              </a:rPr>
              <a:t>, </a:t>
            </a:r>
            <a:r>
              <a:rPr lang="en-US" sz="3200" b="1" dirty="0" err="1">
                <a:solidFill>
                  <a:srgbClr val="000000"/>
                </a:solidFill>
              </a:rPr>
              <a:t>Karlstein</a:t>
            </a:r>
            <a:r>
              <a:rPr lang="en-US" sz="3200" b="1" dirty="0">
                <a:solidFill>
                  <a:srgbClr val="000000"/>
                </a:solidFill>
              </a:rPr>
              <a:t> Castle, St. Barbara's Church in </a:t>
            </a:r>
            <a:r>
              <a:rPr lang="en-US" sz="3200" b="1" dirty="0" err="1">
                <a:solidFill>
                  <a:srgbClr val="000000"/>
                </a:solidFill>
              </a:rPr>
              <a:t>Kutna</a:t>
            </a:r>
            <a:r>
              <a:rPr lang="en-US" sz="3200" b="1" dirty="0">
                <a:solidFill>
                  <a:srgbClr val="000000"/>
                </a:solidFill>
              </a:rPr>
              <a:t> Hora, and the Cathedral of Prague</a:t>
            </a:r>
            <a:r>
              <a:rPr lang="en-US" sz="3200" dirty="0">
                <a:solidFill>
                  <a:srgbClr val="000000"/>
                </a:solidFill>
              </a:rPr>
              <a:t>.</a:t>
            </a:r>
            <a:endParaRPr lang="en-US" sz="3200" dirty="0"/>
          </a:p>
        </p:txBody>
      </p:sp>
    </p:spTree>
    <p:extLst>
      <p:ext uri="{BB962C8B-B14F-4D97-AF65-F5344CB8AC3E}">
        <p14:creationId xmlns:p14="http://schemas.microsoft.com/office/powerpoint/2010/main" val="3512907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5414" y="274226"/>
            <a:ext cx="9161172" cy="2317524"/>
          </a:xfrm>
        </p:spPr>
        <p:txBody>
          <a:bodyPr>
            <a:normAutofit fontScale="47500" lnSpcReduction="20000"/>
          </a:bodyPr>
          <a:lstStyle/>
          <a:p>
            <a:pPr>
              <a:lnSpc>
                <a:spcPct val="150000"/>
              </a:lnSpc>
              <a:spcBef>
                <a:spcPts val="0"/>
              </a:spcBef>
            </a:pPr>
            <a:r>
              <a:rPr lang="en-US" sz="7600" dirty="0" smtClean="0"/>
              <a:t>The</a:t>
            </a:r>
            <a:r>
              <a:rPr lang="en-US" sz="7600" dirty="0"/>
              <a:t> </a:t>
            </a:r>
            <a:r>
              <a:rPr lang="en-US" sz="7600" b="1" dirty="0"/>
              <a:t>Protectorate of Bohemia and </a:t>
            </a:r>
            <a:r>
              <a:rPr lang="en-US" sz="7600" b="1" dirty="0" smtClean="0"/>
              <a:t>Moravia </a:t>
            </a:r>
          </a:p>
          <a:p>
            <a:pPr>
              <a:lnSpc>
                <a:spcPct val="120000"/>
              </a:lnSpc>
              <a:spcBef>
                <a:spcPts val="0"/>
              </a:spcBef>
            </a:pPr>
            <a:r>
              <a:rPr lang="en-US" sz="6700" dirty="0" smtClean="0"/>
              <a:t>was </a:t>
            </a:r>
            <a:r>
              <a:rPr lang="en-US" sz="6700" dirty="0"/>
              <a:t>a protectorate of </a:t>
            </a:r>
            <a:r>
              <a:rPr lang="en-US" sz="6700" dirty="0" smtClean="0"/>
              <a:t>Nazi Germany</a:t>
            </a:r>
            <a:r>
              <a:rPr lang="en-US" sz="6700" dirty="0"/>
              <a:t> </a:t>
            </a:r>
            <a:r>
              <a:rPr lang="en-US" sz="6700" dirty="0" smtClean="0"/>
              <a:t>established </a:t>
            </a:r>
            <a:r>
              <a:rPr lang="en-US" sz="6700" dirty="0"/>
              <a:t>on 16 March 1939 following the German occupation of </a:t>
            </a:r>
            <a:r>
              <a:rPr lang="en-US" sz="6700" dirty="0" smtClean="0"/>
              <a:t>Czechoslovakia on </a:t>
            </a:r>
            <a:r>
              <a:rPr lang="en-US" sz="6700" dirty="0"/>
              <a:t>15 March 1939.</a:t>
            </a:r>
          </a:p>
        </p:txBody>
      </p:sp>
      <p:pic>
        <p:nvPicPr>
          <p:cNvPr id="1027" name="Picture 3" descr="Protectorate of Bohemia and Moravia in 1942">
            <a:hlinkClick r:id="rId2" tooltip="Protectorate of Bohemia and Moravia in 194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9000"/>
                    </a14:imgEffect>
                  </a14:imgLayer>
                </a14:imgProps>
              </a:ext>
              <a:ext uri="{28A0092B-C50C-407E-A947-70E740481C1C}">
                <a14:useLocalDpi xmlns:a14="http://schemas.microsoft.com/office/drawing/2010/main" val="0"/>
              </a:ext>
            </a:extLst>
          </a:blip>
          <a:srcRect/>
          <a:stretch>
            <a:fillRect/>
          </a:stretch>
        </p:blipFill>
        <p:spPr bwMode="auto">
          <a:xfrm>
            <a:off x="747399" y="2722379"/>
            <a:ext cx="3567986" cy="361080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map bohemia moravi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944" y="2770675"/>
            <a:ext cx="6201549" cy="351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54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www.stamp-collecting-world.com/images/BM_Mi_033_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928" y="281301"/>
            <a:ext cx="5019675" cy="2800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stamp-collecting-world.com/images/BM_Mi_029_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190" y="3358390"/>
            <a:ext cx="4007149" cy="32677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30487" y="771707"/>
            <a:ext cx="4773769" cy="2062103"/>
          </a:xfrm>
          <a:prstGeom prst="rect">
            <a:avLst/>
          </a:prstGeom>
        </p:spPr>
        <p:txBody>
          <a:bodyPr wrap="square">
            <a:spAutoFit/>
          </a:bodyPr>
          <a:lstStyle/>
          <a:p>
            <a:pPr algn="ctr"/>
            <a:r>
              <a:rPr lang="en-US" sz="3200" dirty="0">
                <a:solidFill>
                  <a:srgbClr val="000000"/>
                </a:solidFill>
              </a:rPr>
              <a:t>The </a:t>
            </a:r>
            <a:r>
              <a:rPr lang="en-US" sz="3200" i="1" dirty="0">
                <a:solidFill>
                  <a:srgbClr val="000000"/>
                </a:solidFill>
              </a:rPr>
              <a:t>designs in the third image</a:t>
            </a:r>
            <a:r>
              <a:rPr lang="en-US" sz="3200" dirty="0">
                <a:solidFill>
                  <a:srgbClr val="000000"/>
                </a:solidFill>
              </a:rPr>
              <a:t> depict the </a:t>
            </a:r>
            <a:r>
              <a:rPr lang="en-US" sz="3200" b="1" dirty="0">
                <a:solidFill>
                  <a:srgbClr val="000000"/>
                </a:solidFill>
              </a:rPr>
              <a:t>Cathedral of Prague and the Town Square in Olomouc</a:t>
            </a:r>
            <a:r>
              <a:rPr lang="en-US" sz="3200" dirty="0">
                <a:solidFill>
                  <a:srgbClr val="000000"/>
                </a:solidFill>
              </a:rPr>
              <a:t>.</a:t>
            </a:r>
            <a:endParaRPr lang="en-US" sz="3200" dirty="0"/>
          </a:p>
        </p:txBody>
      </p:sp>
      <p:sp>
        <p:nvSpPr>
          <p:cNvPr id="7" name="Rectangle 6"/>
          <p:cNvSpPr/>
          <p:nvPr/>
        </p:nvSpPr>
        <p:spPr>
          <a:xfrm>
            <a:off x="5990603" y="3715012"/>
            <a:ext cx="5253538" cy="2554545"/>
          </a:xfrm>
          <a:prstGeom prst="rect">
            <a:avLst/>
          </a:prstGeom>
        </p:spPr>
        <p:txBody>
          <a:bodyPr wrap="square">
            <a:spAutoFit/>
          </a:bodyPr>
          <a:lstStyle/>
          <a:p>
            <a:pPr algn="ctr"/>
            <a:r>
              <a:rPr lang="en-US" sz="3200" dirty="0">
                <a:solidFill>
                  <a:srgbClr val="000000"/>
                </a:solidFill>
              </a:rPr>
              <a:t>The </a:t>
            </a:r>
            <a:r>
              <a:rPr lang="en-US" sz="3200" i="1" dirty="0">
                <a:solidFill>
                  <a:srgbClr val="000000"/>
                </a:solidFill>
              </a:rPr>
              <a:t>designs in the fourth image</a:t>
            </a:r>
            <a:r>
              <a:rPr lang="en-US" sz="3200" dirty="0">
                <a:solidFill>
                  <a:srgbClr val="000000"/>
                </a:solidFill>
              </a:rPr>
              <a:t> depict a </a:t>
            </a:r>
            <a:r>
              <a:rPr lang="en-US" sz="3200" b="1" dirty="0">
                <a:solidFill>
                  <a:srgbClr val="000000"/>
                </a:solidFill>
              </a:rPr>
              <a:t>view of </a:t>
            </a:r>
            <a:r>
              <a:rPr lang="en-US" sz="3200" b="1" dirty="0" err="1">
                <a:solidFill>
                  <a:srgbClr val="000000"/>
                </a:solidFill>
              </a:rPr>
              <a:t>Zlin</a:t>
            </a:r>
            <a:r>
              <a:rPr lang="en-US" sz="3200" b="1" dirty="0">
                <a:solidFill>
                  <a:srgbClr val="000000"/>
                </a:solidFill>
              </a:rPr>
              <a:t>, the Iron Works at </a:t>
            </a:r>
            <a:r>
              <a:rPr lang="en-US" sz="3200" b="1" dirty="0" err="1">
                <a:solidFill>
                  <a:srgbClr val="000000"/>
                </a:solidFill>
              </a:rPr>
              <a:t>Moravska</a:t>
            </a:r>
            <a:r>
              <a:rPr lang="en-US" sz="3200" b="1" dirty="0">
                <a:solidFill>
                  <a:srgbClr val="000000"/>
                </a:solidFill>
              </a:rPr>
              <a:t> Ostrava, and a view of Prague</a:t>
            </a:r>
            <a:r>
              <a:rPr lang="en-US" sz="3200" dirty="0" smtClean="0">
                <a:solidFill>
                  <a:srgbClr val="000000"/>
                </a:solidFill>
              </a:rPr>
              <a:t>.</a:t>
            </a:r>
            <a:endParaRPr lang="en-US" sz="3200" dirty="0"/>
          </a:p>
        </p:txBody>
      </p:sp>
    </p:spTree>
    <p:extLst>
      <p:ext uri="{BB962C8B-B14F-4D97-AF65-F5344CB8AC3E}">
        <p14:creationId xmlns:p14="http://schemas.microsoft.com/office/powerpoint/2010/main" val="3095111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ttps://www.stamp-collecting-world.com/images/BM_Mi_042_0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734" y="2362672"/>
            <a:ext cx="5414056" cy="26492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0811" y="291105"/>
            <a:ext cx="11230377" cy="1815882"/>
          </a:xfrm>
          <a:prstGeom prst="rect">
            <a:avLst/>
          </a:prstGeom>
        </p:spPr>
        <p:txBody>
          <a:bodyPr wrap="square">
            <a:spAutoFit/>
          </a:bodyPr>
          <a:lstStyle/>
          <a:p>
            <a:pPr algn="ctr"/>
            <a:r>
              <a:rPr lang="en-US" sz="2800" dirty="0">
                <a:solidFill>
                  <a:srgbClr val="000000"/>
                </a:solidFill>
              </a:rPr>
              <a:t>In </a:t>
            </a:r>
            <a:r>
              <a:rPr lang="en-US" sz="2800" b="1" dirty="0">
                <a:solidFill>
                  <a:srgbClr val="000000"/>
                </a:solidFill>
              </a:rPr>
              <a:t>August 1939</a:t>
            </a:r>
            <a:r>
              <a:rPr lang="en-US" sz="2800" dirty="0">
                <a:solidFill>
                  <a:srgbClr val="000000"/>
                </a:solidFill>
              </a:rPr>
              <a:t>, a </a:t>
            </a:r>
            <a:r>
              <a:rPr lang="en-US" sz="2800" b="1" dirty="0">
                <a:solidFill>
                  <a:srgbClr val="000000"/>
                </a:solidFill>
              </a:rPr>
              <a:t>new</a:t>
            </a:r>
            <a:r>
              <a:rPr lang="en-US" sz="2800" dirty="0">
                <a:solidFill>
                  <a:srgbClr val="000000"/>
                </a:solidFill>
              </a:rPr>
              <a:t> set of Newspaper postage </a:t>
            </a:r>
            <a:r>
              <a:rPr lang="en-US" sz="2800" b="1" dirty="0">
                <a:solidFill>
                  <a:srgbClr val="000000"/>
                </a:solidFill>
              </a:rPr>
              <a:t>stamps</a:t>
            </a:r>
            <a:r>
              <a:rPr lang="en-US" sz="2800" dirty="0">
                <a:solidFill>
                  <a:srgbClr val="000000"/>
                </a:solidFill>
              </a:rPr>
              <a:t>, in nine denominations was issued, as shown in the images </a:t>
            </a:r>
            <a:r>
              <a:rPr lang="en-US" sz="2800" dirty="0" smtClean="0">
                <a:solidFill>
                  <a:srgbClr val="000000"/>
                </a:solidFill>
              </a:rPr>
              <a:t>below. </a:t>
            </a:r>
            <a:r>
              <a:rPr lang="en-US" sz="2800" dirty="0">
                <a:solidFill>
                  <a:srgbClr val="000000"/>
                </a:solidFill>
              </a:rPr>
              <a:t>The stamp designs all feature a </a:t>
            </a:r>
            <a:r>
              <a:rPr lang="en-US" sz="2800" b="1" dirty="0">
                <a:solidFill>
                  <a:srgbClr val="000000"/>
                </a:solidFill>
              </a:rPr>
              <a:t>carrier pigeon</a:t>
            </a:r>
            <a:r>
              <a:rPr lang="en-US" sz="2800" dirty="0">
                <a:solidFill>
                  <a:srgbClr val="000000"/>
                </a:solidFill>
              </a:rPr>
              <a:t> with the denomination at the right. The </a:t>
            </a:r>
            <a:r>
              <a:rPr lang="en-US" sz="2800" dirty="0" smtClean="0">
                <a:solidFill>
                  <a:srgbClr val="000000"/>
                </a:solidFill>
              </a:rPr>
              <a:t>stamps </a:t>
            </a:r>
            <a:r>
              <a:rPr lang="en-US" sz="2800" dirty="0" smtClean="0">
                <a:solidFill>
                  <a:srgbClr val="000000"/>
                </a:solidFill>
              </a:rPr>
              <a:t>were</a:t>
            </a:r>
            <a:r>
              <a:rPr lang="en-US" sz="2800" dirty="0">
                <a:solidFill>
                  <a:srgbClr val="000000"/>
                </a:solidFill>
              </a:rPr>
              <a:t> </a:t>
            </a:r>
            <a:r>
              <a:rPr lang="en-US" sz="2800" b="1" dirty="0" err="1">
                <a:solidFill>
                  <a:srgbClr val="000000"/>
                </a:solidFill>
              </a:rPr>
              <a:t>typographed</a:t>
            </a:r>
            <a:r>
              <a:rPr lang="en-US" sz="2800" dirty="0">
                <a:solidFill>
                  <a:srgbClr val="000000"/>
                </a:solidFill>
              </a:rPr>
              <a:t> and </a:t>
            </a:r>
            <a:r>
              <a:rPr lang="en-US" sz="2800" b="1" dirty="0">
                <a:solidFill>
                  <a:srgbClr val="000000"/>
                </a:solidFill>
              </a:rPr>
              <a:t>imperforate</a:t>
            </a:r>
            <a:r>
              <a:rPr lang="en-US" sz="2800" dirty="0">
                <a:solidFill>
                  <a:srgbClr val="000000"/>
                </a:solidFill>
              </a:rPr>
              <a:t>.</a:t>
            </a:r>
            <a:endParaRPr lang="en-US" sz="2800" dirty="0"/>
          </a:p>
        </p:txBody>
      </p:sp>
      <p:pic>
        <p:nvPicPr>
          <p:cNvPr id="2050" name="Picture 2" descr="https://www.stamp-collecting-world.com/images/BM_Mi_050_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485" y="3019473"/>
            <a:ext cx="2715359" cy="13356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0810" y="5011880"/>
            <a:ext cx="11230377" cy="1384995"/>
          </a:xfrm>
          <a:prstGeom prst="rect">
            <a:avLst/>
          </a:prstGeom>
        </p:spPr>
        <p:txBody>
          <a:bodyPr wrap="square">
            <a:spAutoFit/>
          </a:bodyPr>
          <a:lstStyle/>
          <a:p>
            <a:pPr algn="ctr"/>
            <a:r>
              <a:rPr lang="en-US" sz="2800" dirty="0">
                <a:solidFill>
                  <a:srgbClr val="000000"/>
                </a:solidFill>
              </a:rPr>
              <a:t>In </a:t>
            </a:r>
            <a:r>
              <a:rPr lang="en-US" sz="2800" b="1" dirty="0">
                <a:solidFill>
                  <a:srgbClr val="000000"/>
                </a:solidFill>
              </a:rPr>
              <a:t>December 1939</a:t>
            </a:r>
            <a:r>
              <a:rPr lang="en-US" sz="2800" dirty="0">
                <a:solidFill>
                  <a:srgbClr val="000000"/>
                </a:solidFill>
              </a:rPr>
              <a:t>, the </a:t>
            </a:r>
            <a:r>
              <a:rPr lang="en-US" sz="2800" b="1" dirty="0">
                <a:solidFill>
                  <a:srgbClr val="000000"/>
                </a:solidFill>
              </a:rPr>
              <a:t>10 H. denomination</a:t>
            </a:r>
            <a:r>
              <a:rPr lang="en-US" sz="2800" dirty="0">
                <a:solidFill>
                  <a:srgbClr val="000000"/>
                </a:solidFill>
              </a:rPr>
              <a:t> was </a:t>
            </a:r>
            <a:r>
              <a:rPr lang="en-US" sz="2800" i="1" dirty="0">
                <a:solidFill>
                  <a:srgbClr val="000000"/>
                </a:solidFill>
              </a:rPr>
              <a:t>overprinted</a:t>
            </a:r>
            <a:r>
              <a:rPr lang="en-US" sz="2800" dirty="0">
                <a:solidFill>
                  <a:srgbClr val="000000"/>
                </a:solidFill>
              </a:rPr>
              <a:t> in black with </a:t>
            </a:r>
            <a:r>
              <a:rPr lang="en-US" sz="2800" b="1" dirty="0">
                <a:solidFill>
                  <a:srgbClr val="000000"/>
                </a:solidFill>
              </a:rPr>
              <a:t>"GD-OT"</a:t>
            </a:r>
            <a:r>
              <a:rPr lang="en-US" sz="2800" dirty="0">
                <a:solidFill>
                  <a:srgbClr val="000000"/>
                </a:solidFill>
              </a:rPr>
              <a:t>, which stood for </a:t>
            </a:r>
            <a:r>
              <a:rPr lang="en-US" sz="2800" b="1" dirty="0">
                <a:solidFill>
                  <a:srgbClr val="000000"/>
                </a:solidFill>
              </a:rPr>
              <a:t>"</a:t>
            </a:r>
            <a:r>
              <a:rPr lang="en-US" sz="2800" b="1" dirty="0" err="1">
                <a:solidFill>
                  <a:srgbClr val="000000"/>
                </a:solidFill>
              </a:rPr>
              <a:t>Geschaftsdrucksache</a:t>
            </a:r>
            <a:r>
              <a:rPr lang="en-US" sz="2800" b="1" dirty="0">
                <a:solidFill>
                  <a:srgbClr val="000000"/>
                </a:solidFill>
              </a:rPr>
              <a:t>"</a:t>
            </a:r>
            <a:r>
              <a:rPr lang="en-US" sz="2800" dirty="0">
                <a:solidFill>
                  <a:srgbClr val="000000"/>
                </a:solidFill>
              </a:rPr>
              <a:t> - </a:t>
            </a:r>
            <a:r>
              <a:rPr lang="en-US" sz="2800" b="1" dirty="0">
                <a:solidFill>
                  <a:srgbClr val="000000"/>
                </a:solidFill>
              </a:rPr>
              <a:t>"</a:t>
            </a:r>
            <a:r>
              <a:rPr lang="en-US" sz="2800" b="1" dirty="0" err="1">
                <a:solidFill>
                  <a:srgbClr val="000000"/>
                </a:solidFill>
              </a:rPr>
              <a:t>Obchodni</a:t>
            </a:r>
            <a:r>
              <a:rPr lang="en-US" sz="2800" b="1" dirty="0">
                <a:solidFill>
                  <a:srgbClr val="000000"/>
                </a:solidFill>
              </a:rPr>
              <a:t> </a:t>
            </a:r>
            <a:r>
              <a:rPr lang="en-US" sz="2800" b="1" dirty="0" err="1">
                <a:solidFill>
                  <a:srgbClr val="000000"/>
                </a:solidFill>
              </a:rPr>
              <a:t>Tiskopis</a:t>
            </a:r>
            <a:r>
              <a:rPr lang="en-US" sz="2800" b="1" dirty="0">
                <a:solidFill>
                  <a:srgbClr val="000000"/>
                </a:solidFill>
              </a:rPr>
              <a:t>"</a:t>
            </a:r>
            <a:r>
              <a:rPr lang="en-US" sz="2800" dirty="0">
                <a:solidFill>
                  <a:srgbClr val="000000"/>
                </a:solidFill>
              </a:rPr>
              <a:t>. These were issued for </a:t>
            </a:r>
            <a:r>
              <a:rPr lang="en-US" sz="2800" b="1" dirty="0">
                <a:solidFill>
                  <a:srgbClr val="000000"/>
                </a:solidFill>
              </a:rPr>
              <a:t>use by commercial firms</a:t>
            </a:r>
            <a:r>
              <a:rPr lang="en-US" sz="2800" dirty="0" smtClean="0">
                <a:solidFill>
                  <a:srgbClr val="000000"/>
                </a:solidFill>
              </a:rPr>
              <a:t>.</a:t>
            </a:r>
            <a:endParaRPr lang="en-US" sz="2800" dirty="0"/>
          </a:p>
        </p:txBody>
      </p:sp>
    </p:spTree>
    <p:extLst>
      <p:ext uri="{BB962C8B-B14F-4D97-AF65-F5344CB8AC3E}">
        <p14:creationId xmlns:p14="http://schemas.microsoft.com/office/powerpoint/2010/main" val="249965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stamp-collecting-world.com/images/BM_Mi_052_PM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788" y="1131625"/>
            <a:ext cx="7712423" cy="20295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42304" y="3768635"/>
            <a:ext cx="10307392" cy="2062103"/>
          </a:xfrm>
          <a:prstGeom prst="rect">
            <a:avLst/>
          </a:prstGeom>
        </p:spPr>
        <p:txBody>
          <a:bodyPr wrap="square">
            <a:spAutoFit/>
          </a:bodyPr>
          <a:lstStyle/>
          <a:p>
            <a:pPr algn="ctr"/>
            <a:r>
              <a:rPr lang="en-US" sz="3200" dirty="0">
                <a:solidFill>
                  <a:srgbClr val="000000"/>
                </a:solidFill>
              </a:rPr>
              <a:t>The</a:t>
            </a:r>
            <a:r>
              <a:rPr lang="en-US" sz="3200" b="1" dirty="0">
                <a:solidFill>
                  <a:srgbClr val="000000"/>
                </a:solidFill>
              </a:rPr>
              <a:t> triangle stamps</a:t>
            </a:r>
            <a:r>
              <a:rPr lang="en-US" sz="3200" dirty="0">
                <a:solidFill>
                  <a:srgbClr val="000000"/>
                </a:solidFill>
              </a:rPr>
              <a:t> shown above were issued in </a:t>
            </a:r>
            <a:r>
              <a:rPr lang="en-US" sz="3200" b="1" dirty="0">
                <a:solidFill>
                  <a:srgbClr val="000000"/>
                </a:solidFill>
              </a:rPr>
              <a:t>December 1939</a:t>
            </a:r>
            <a:r>
              <a:rPr lang="en-US" sz="3200" dirty="0">
                <a:solidFill>
                  <a:srgbClr val="000000"/>
                </a:solidFill>
              </a:rPr>
              <a:t>. </a:t>
            </a:r>
            <a:r>
              <a:rPr lang="en-US" sz="3200" dirty="0" smtClean="0">
                <a:solidFill>
                  <a:srgbClr val="000000"/>
                </a:solidFill>
              </a:rPr>
              <a:t> The </a:t>
            </a:r>
            <a:r>
              <a:rPr lang="en-US" sz="3200" dirty="0">
                <a:solidFill>
                  <a:srgbClr val="000000"/>
                </a:solidFill>
              </a:rPr>
              <a:t>Michel Catalog refers to the blue stamp at the left as a </a:t>
            </a:r>
            <a:r>
              <a:rPr lang="en-US" sz="3200" b="1" dirty="0">
                <a:solidFill>
                  <a:srgbClr val="FF0000"/>
                </a:solidFill>
              </a:rPr>
              <a:t>Special Delivery S</a:t>
            </a:r>
            <a:r>
              <a:rPr lang="en-US" sz="3200" b="1" dirty="0" smtClean="0">
                <a:solidFill>
                  <a:srgbClr val="FF0000"/>
                </a:solidFill>
              </a:rPr>
              <a:t>tamp</a:t>
            </a:r>
            <a:r>
              <a:rPr lang="en-US" sz="3200" dirty="0" smtClean="0">
                <a:solidFill>
                  <a:srgbClr val="000000"/>
                </a:solidFill>
              </a:rPr>
              <a:t>.  </a:t>
            </a:r>
            <a:r>
              <a:rPr lang="en-US" sz="3200" dirty="0">
                <a:solidFill>
                  <a:srgbClr val="000000"/>
                </a:solidFill>
              </a:rPr>
              <a:t>The red triangle stamp at the right is referred to as a </a:t>
            </a:r>
            <a:r>
              <a:rPr lang="en-US" sz="3200" b="1" dirty="0">
                <a:solidFill>
                  <a:srgbClr val="FF0000"/>
                </a:solidFill>
              </a:rPr>
              <a:t>Postage Due </a:t>
            </a:r>
            <a:r>
              <a:rPr lang="en-US" sz="3200" b="1" dirty="0" smtClean="0">
                <a:solidFill>
                  <a:srgbClr val="FF0000"/>
                </a:solidFill>
              </a:rPr>
              <a:t>Stamp</a:t>
            </a:r>
            <a:r>
              <a:rPr lang="en-US" sz="3200" dirty="0" smtClean="0">
                <a:solidFill>
                  <a:srgbClr val="000000"/>
                </a:solidFill>
              </a:rPr>
              <a:t>.</a:t>
            </a:r>
            <a:endParaRPr lang="en-US" sz="3200" dirty="0"/>
          </a:p>
        </p:txBody>
      </p:sp>
    </p:spTree>
    <p:extLst>
      <p:ext uri="{BB962C8B-B14F-4D97-AF65-F5344CB8AC3E}">
        <p14:creationId xmlns:p14="http://schemas.microsoft.com/office/powerpoint/2010/main" val="1012288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0106" y="540281"/>
            <a:ext cx="10371787" cy="2062103"/>
          </a:xfrm>
          <a:prstGeom prst="rect">
            <a:avLst/>
          </a:prstGeom>
        </p:spPr>
        <p:txBody>
          <a:bodyPr wrap="square">
            <a:spAutoFit/>
          </a:bodyPr>
          <a:lstStyle/>
          <a:p>
            <a:pPr algn="ctr"/>
            <a:r>
              <a:rPr lang="en-US" sz="3200" dirty="0">
                <a:solidFill>
                  <a:srgbClr val="000000"/>
                </a:solidFill>
              </a:rPr>
              <a:t>In </a:t>
            </a:r>
            <a:r>
              <a:rPr lang="en-US" sz="3200" b="1" dirty="0">
                <a:solidFill>
                  <a:srgbClr val="000000"/>
                </a:solidFill>
              </a:rPr>
              <a:t>early 1940</a:t>
            </a:r>
            <a:r>
              <a:rPr lang="en-US" sz="3200" dirty="0">
                <a:solidFill>
                  <a:srgbClr val="000000"/>
                </a:solidFill>
              </a:rPr>
              <a:t>, a </a:t>
            </a:r>
            <a:r>
              <a:rPr lang="en-US" sz="3200" b="1" dirty="0">
                <a:solidFill>
                  <a:srgbClr val="000000"/>
                </a:solidFill>
              </a:rPr>
              <a:t>new linden leaf denomination</a:t>
            </a:r>
            <a:r>
              <a:rPr lang="en-US" sz="3200" dirty="0">
                <a:solidFill>
                  <a:srgbClr val="000000"/>
                </a:solidFill>
              </a:rPr>
              <a:t> and </a:t>
            </a:r>
            <a:r>
              <a:rPr lang="en-US" sz="3200" b="1" dirty="0">
                <a:solidFill>
                  <a:srgbClr val="000000"/>
                </a:solidFill>
              </a:rPr>
              <a:t>three new engraved designs</a:t>
            </a:r>
            <a:r>
              <a:rPr lang="en-US" sz="3200" dirty="0">
                <a:solidFill>
                  <a:srgbClr val="000000"/>
                </a:solidFill>
              </a:rPr>
              <a:t> were added to the 1939 definitive </a:t>
            </a:r>
            <a:r>
              <a:rPr lang="en-US" sz="3200" dirty="0" smtClean="0">
                <a:solidFill>
                  <a:srgbClr val="000000"/>
                </a:solidFill>
              </a:rPr>
              <a:t>series.  They </a:t>
            </a:r>
            <a:r>
              <a:rPr lang="en-US" sz="3200" dirty="0">
                <a:solidFill>
                  <a:srgbClr val="000000"/>
                </a:solidFill>
              </a:rPr>
              <a:t>are shown </a:t>
            </a:r>
            <a:r>
              <a:rPr lang="en-US" sz="3200" dirty="0" smtClean="0">
                <a:solidFill>
                  <a:srgbClr val="000000"/>
                </a:solidFill>
              </a:rPr>
              <a:t>below, </a:t>
            </a:r>
            <a:r>
              <a:rPr lang="en-US" sz="3200" dirty="0">
                <a:solidFill>
                  <a:srgbClr val="000000"/>
                </a:solidFill>
              </a:rPr>
              <a:t>and they have the same printing attributes as the 1939 definitive stamps.</a:t>
            </a:r>
            <a:endParaRPr lang="en-US" sz="3200" dirty="0"/>
          </a:p>
        </p:txBody>
      </p:sp>
      <p:pic>
        <p:nvPicPr>
          <p:cNvPr id="3074" name="Picture 2" descr="https://www.stamp-collecting-world.com/images/BM_Mi_038_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391" y="2905833"/>
            <a:ext cx="6659218" cy="20427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41717" y="5159958"/>
            <a:ext cx="7508566" cy="1077218"/>
          </a:xfrm>
          <a:prstGeom prst="rect">
            <a:avLst/>
          </a:prstGeom>
        </p:spPr>
        <p:txBody>
          <a:bodyPr wrap="square">
            <a:spAutoFit/>
          </a:bodyPr>
          <a:lstStyle/>
          <a:p>
            <a:pPr algn="ctr"/>
            <a:r>
              <a:rPr lang="en-US" sz="3200" dirty="0">
                <a:solidFill>
                  <a:srgbClr val="000000"/>
                </a:solidFill>
              </a:rPr>
              <a:t>The new </a:t>
            </a:r>
            <a:r>
              <a:rPr lang="en-US" sz="3200" i="1" dirty="0">
                <a:solidFill>
                  <a:srgbClr val="000000"/>
                </a:solidFill>
              </a:rPr>
              <a:t>engraved designs</a:t>
            </a:r>
            <a:r>
              <a:rPr lang="en-US" sz="3200" dirty="0">
                <a:solidFill>
                  <a:srgbClr val="000000"/>
                </a:solidFill>
              </a:rPr>
              <a:t> depict </a:t>
            </a:r>
            <a:r>
              <a:rPr lang="en-US" sz="3200" b="1" dirty="0" err="1">
                <a:solidFill>
                  <a:srgbClr val="000000"/>
                </a:solidFill>
              </a:rPr>
              <a:t>Neuhaus</a:t>
            </a:r>
            <a:r>
              <a:rPr lang="en-US" sz="3200" b="1" dirty="0">
                <a:solidFill>
                  <a:srgbClr val="000000"/>
                </a:solidFill>
              </a:rPr>
              <a:t>, </a:t>
            </a:r>
            <a:r>
              <a:rPr lang="en-US" sz="3200" b="1" dirty="0" err="1">
                <a:solidFill>
                  <a:srgbClr val="000000"/>
                </a:solidFill>
              </a:rPr>
              <a:t>Pernstein</a:t>
            </a:r>
            <a:r>
              <a:rPr lang="en-US" sz="3200" b="1" dirty="0">
                <a:solidFill>
                  <a:srgbClr val="000000"/>
                </a:solidFill>
              </a:rPr>
              <a:t> Castle, and Pardubice Castle</a:t>
            </a:r>
            <a:r>
              <a:rPr lang="en-US" sz="3200" dirty="0">
                <a:solidFill>
                  <a:srgbClr val="000000"/>
                </a:solidFill>
              </a:rPr>
              <a:t>.</a:t>
            </a:r>
            <a:endParaRPr lang="en-US" sz="3200" dirty="0"/>
          </a:p>
        </p:txBody>
      </p:sp>
    </p:spTree>
    <p:extLst>
      <p:ext uri="{BB962C8B-B14F-4D97-AF65-F5344CB8AC3E}">
        <p14:creationId xmlns:p14="http://schemas.microsoft.com/office/powerpoint/2010/main" val="1861635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stamp-collecting-world.com/images/xBM_Mi_053_054.jpg.pagespeed.ic.Jsi0uYQK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30" y="648849"/>
            <a:ext cx="4991100" cy="1495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3057" y="2376165"/>
            <a:ext cx="6002660" cy="1477328"/>
          </a:xfrm>
          <a:prstGeom prst="rect">
            <a:avLst/>
          </a:prstGeom>
        </p:spPr>
        <p:txBody>
          <a:bodyPr wrap="square">
            <a:spAutoFit/>
          </a:bodyPr>
          <a:lstStyle/>
          <a:p>
            <a:r>
              <a:rPr lang="en-US" dirty="0">
                <a:solidFill>
                  <a:srgbClr val="000000"/>
                </a:solidFill>
                <a:latin typeface="Verdana" panose="020B0604030504040204" pitchFamily="34" charset="0"/>
              </a:rPr>
              <a:t>The Protectorate of Bohemia and Moravia issued the two charity </a:t>
            </a:r>
            <a:r>
              <a:rPr lang="en-US" dirty="0" smtClean="0">
                <a:solidFill>
                  <a:srgbClr val="000000"/>
                </a:solidFill>
                <a:latin typeface="Verdana" panose="020B0604030504040204" pitchFamily="34" charset="0"/>
              </a:rPr>
              <a:t>stamps shown </a:t>
            </a:r>
            <a:r>
              <a:rPr lang="en-US" dirty="0">
                <a:solidFill>
                  <a:srgbClr val="000000"/>
                </a:solidFill>
                <a:latin typeface="Verdana" panose="020B0604030504040204" pitchFamily="34" charset="0"/>
              </a:rPr>
              <a:t>above </a:t>
            </a:r>
            <a:r>
              <a:rPr lang="en-US" dirty="0" smtClean="0">
                <a:solidFill>
                  <a:srgbClr val="000000"/>
                </a:solidFill>
                <a:latin typeface="Verdana" panose="020B0604030504040204" pitchFamily="34" charset="0"/>
              </a:rPr>
              <a:t>on</a:t>
            </a:r>
            <a:r>
              <a:rPr lang="en-US" dirty="0">
                <a:solidFill>
                  <a:srgbClr val="000000"/>
                </a:solidFill>
                <a:latin typeface="Verdana" panose="020B0604030504040204" pitchFamily="34" charset="0"/>
              </a:rPr>
              <a:t> </a:t>
            </a:r>
            <a:r>
              <a:rPr lang="en-US" b="1" dirty="0">
                <a:solidFill>
                  <a:srgbClr val="000000"/>
                </a:solidFill>
                <a:latin typeface="Verdana" panose="020B0604030504040204" pitchFamily="34" charset="0"/>
              </a:rPr>
              <a:t>June 29, 1940</a:t>
            </a:r>
            <a:r>
              <a:rPr lang="en-US" dirty="0">
                <a:solidFill>
                  <a:srgbClr val="000000"/>
                </a:solidFill>
                <a:latin typeface="Verdana" panose="020B0604030504040204" pitchFamily="34" charset="0"/>
              </a:rPr>
              <a:t> to </a:t>
            </a:r>
            <a:r>
              <a:rPr lang="en-US" dirty="0" smtClean="0">
                <a:solidFill>
                  <a:srgbClr val="000000"/>
                </a:solidFill>
                <a:latin typeface="Verdana" panose="020B0604030504040204" pitchFamily="34" charset="0"/>
              </a:rPr>
              <a:t>publicize and</a:t>
            </a:r>
            <a:r>
              <a:rPr lang="en-US" dirty="0">
                <a:solidFill>
                  <a:srgbClr val="000000"/>
                </a:solidFill>
                <a:latin typeface="Verdana" panose="020B0604030504040204" pitchFamily="34" charset="0"/>
              </a:rPr>
              <a:t> raise money for the German Red Cross. The two stamps depict a Red Cross worker tending to a wounded soldier.</a:t>
            </a:r>
            <a:endParaRPr lang="en-US" dirty="0"/>
          </a:p>
        </p:txBody>
      </p:sp>
      <p:pic>
        <p:nvPicPr>
          <p:cNvPr id="5124" name="Picture 4" descr="https://www.stamp-collecting-world.com/images/xBM_Mi_055_064.jpg.pagespeed.ic.yg7i5PxjR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08" y="3429000"/>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stamp-collecting-world.com/images/BM_Mi_057_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857" y="571499"/>
            <a:ext cx="4718826" cy="26811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8886" y="64074"/>
            <a:ext cx="2719635" cy="584775"/>
          </a:xfrm>
          <a:prstGeom prst="rect">
            <a:avLst/>
          </a:prstGeom>
          <a:noFill/>
        </p:spPr>
        <p:txBody>
          <a:bodyPr wrap="square" rtlCol="0">
            <a:spAutoFit/>
          </a:bodyPr>
          <a:lstStyle/>
          <a:p>
            <a:pPr algn="ctr"/>
            <a:r>
              <a:rPr lang="en-US" sz="3200" dirty="0" smtClean="0"/>
              <a:t>1940 -1941</a:t>
            </a:r>
            <a:endParaRPr lang="en-US" sz="3200" dirty="0"/>
          </a:p>
        </p:txBody>
      </p:sp>
      <p:sp>
        <p:nvSpPr>
          <p:cNvPr id="6" name="Rectangle 5"/>
          <p:cNvSpPr/>
          <p:nvPr/>
        </p:nvSpPr>
        <p:spPr>
          <a:xfrm>
            <a:off x="6205716" y="4800235"/>
            <a:ext cx="5827108" cy="1754326"/>
          </a:xfrm>
          <a:prstGeom prst="rect">
            <a:avLst/>
          </a:prstGeom>
        </p:spPr>
        <p:txBody>
          <a:bodyPr wrap="square">
            <a:spAutoFit/>
          </a:bodyPr>
          <a:lstStyle/>
          <a:p>
            <a:r>
              <a:rPr lang="en-US" dirty="0">
                <a:solidFill>
                  <a:srgbClr val="000000"/>
                </a:solidFill>
                <a:latin typeface="Verdana" panose="020B0604030504040204" pitchFamily="34" charset="0"/>
              </a:rPr>
              <a:t>Beginning in </a:t>
            </a:r>
            <a:r>
              <a:rPr lang="en-US" b="1" dirty="0">
                <a:solidFill>
                  <a:srgbClr val="000000"/>
                </a:solidFill>
                <a:latin typeface="Verdana" panose="020B0604030504040204" pitchFamily="34" charset="0"/>
              </a:rPr>
              <a:t>October 1940</a:t>
            </a:r>
            <a:r>
              <a:rPr lang="en-US" dirty="0">
                <a:solidFill>
                  <a:srgbClr val="000000"/>
                </a:solidFill>
                <a:latin typeface="Verdana" panose="020B0604030504040204" pitchFamily="34" charset="0"/>
              </a:rPr>
              <a:t>, the new definitive postage stamps shown above </a:t>
            </a:r>
            <a:r>
              <a:rPr lang="en-US" dirty="0" smtClean="0">
                <a:solidFill>
                  <a:srgbClr val="000000"/>
                </a:solidFill>
                <a:latin typeface="Verdana" panose="020B0604030504040204" pitchFamily="34" charset="0"/>
              </a:rPr>
              <a:t>were </a:t>
            </a:r>
            <a:r>
              <a:rPr lang="en-US" dirty="0">
                <a:solidFill>
                  <a:srgbClr val="000000"/>
                </a:solidFill>
                <a:latin typeface="Verdana" panose="020B0604030504040204" pitchFamily="34" charset="0"/>
              </a:rPr>
              <a:t>issued, utilizing the design types of the 1939 linden leaves and landscapes stamps. These stamps have the same printing attributes as those of the 1939 issue.</a:t>
            </a:r>
            <a:endParaRPr lang="en-US" dirty="0"/>
          </a:p>
        </p:txBody>
      </p:sp>
      <p:pic>
        <p:nvPicPr>
          <p:cNvPr id="5128" name="Picture 8" descr="https://www.stamp-collecting-world.com/images/BM_Mi_062_0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30" y="4033402"/>
            <a:ext cx="4991100" cy="1476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3057" y="5542679"/>
            <a:ext cx="5731100" cy="923330"/>
          </a:xfrm>
          <a:prstGeom prst="rect">
            <a:avLst/>
          </a:prstGeom>
        </p:spPr>
        <p:txBody>
          <a:bodyPr wrap="square">
            <a:spAutoFit/>
          </a:bodyPr>
          <a:lstStyle/>
          <a:p>
            <a:r>
              <a:rPr lang="en-US" b="1" dirty="0">
                <a:solidFill>
                  <a:srgbClr val="000000"/>
                </a:solidFill>
                <a:latin typeface="Verdana" panose="020B0604030504040204" pitchFamily="34" charset="0"/>
              </a:rPr>
              <a:t>April 20, 1941</a:t>
            </a:r>
            <a:r>
              <a:rPr lang="en-US" dirty="0">
                <a:solidFill>
                  <a:srgbClr val="000000"/>
                </a:solidFill>
                <a:latin typeface="Verdana" panose="020B0604030504040204" pitchFamily="34" charset="0"/>
              </a:rPr>
              <a:t> saw the issue of another set of stamps publicizing and raising money for the German Red Cross</a:t>
            </a:r>
            <a:endParaRPr lang="en-US" dirty="0"/>
          </a:p>
        </p:txBody>
      </p:sp>
    </p:spTree>
    <p:extLst>
      <p:ext uri="{BB962C8B-B14F-4D97-AF65-F5344CB8AC3E}">
        <p14:creationId xmlns:p14="http://schemas.microsoft.com/office/powerpoint/2010/main" val="297910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stamp-collecting-world.com/images/BM_Mi_065_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03" y="956969"/>
            <a:ext cx="3616256" cy="14028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stamp-collecting-world.com/images/BM_Mi_068_0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589" y="258224"/>
            <a:ext cx="3648075" cy="28003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02" y="3096769"/>
            <a:ext cx="7209461" cy="646331"/>
          </a:xfrm>
          <a:prstGeom prst="rect">
            <a:avLst/>
          </a:prstGeom>
        </p:spPr>
        <p:txBody>
          <a:bodyPr wrap="square">
            <a:spAutoFit/>
          </a:bodyPr>
          <a:lstStyle/>
          <a:p>
            <a:pPr algn="ctr"/>
            <a:r>
              <a:rPr lang="en-US" b="1" dirty="0" smtClean="0">
                <a:solidFill>
                  <a:srgbClr val="000000"/>
                </a:solidFill>
                <a:latin typeface="Verdana" panose="020B0604030504040204" pitchFamily="34" charset="0"/>
              </a:rPr>
              <a:t>In July1941</a:t>
            </a:r>
            <a:r>
              <a:rPr lang="en-US" dirty="0">
                <a:solidFill>
                  <a:srgbClr val="000000"/>
                </a:solidFill>
                <a:latin typeface="Verdana" panose="020B0604030504040204" pitchFamily="34" charset="0"/>
              </a:rPr>
              <a:t>, eight more stamps of the 1939 linden leaves and landscapes definitive design were </a:t>
            </a:r>
            <a:r>
              <a:rPr lang="en-US" dirty="0" smtClean="0">
                <a:solidFill>
                  <a:srgbClr val="000000"/>
                </a:solidFill>
                <a:latin typeface="Verdana" panose="020B0604030504040204" pitchFamily="34" charset="0"/>
              </a:rPr>
              <a:t>issued.</a:t>
            </a:r>
            <a:endParaRPr lang="en-US" dirty="0"/>
          </a:p>
        </p:txBody>
      </p:sp>
      <p:pic>
        <p:nvPicPr>
          <p:cNvPr id="6150" name="Picture 6" descr="https://www.stamp-collecting-world.com/images/BM_Mi_073_074_Ta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279" y="3895664"/>
            <a:ext cx="4667250" cy="1400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69756" y="5423391"/>
            <a:ext cx="4926244" cy="1200329"/>
          </a:xfrm>
          <a:prstGeom prst="rect">
            <a:avLst/>
          </a:prstGeom>
        </p:spPr>
        <p:txBody>
          <a:bodyPr wrap="square">
            <a:spAutoFit/>
          </a:bodyPr>
          <a:lstStyle/>
          <a:p>
            <a:pPr algn="ctr"/>
            <a:r>
              <a:rPr lang="en-US" dirty="0" smtClean="0">
                <a:solidFill>
                  <a:srgbClr val="000000"/>
                </a:solidFill>
                <a:latin typeface="Verdana" panose="020B0604030504040204" pitchFamily="34" charset="0"/>
              </a:rPr>
              <a:t>These stamps  </a:t>
            </a:r>
            <a:r>
              <a:rPr lang="en-US" dirty="0">
                <a:solidFill>
                  <a:srgbClr val="000000"/>
                </a:solidFill>
                <a:latin typeface="Verdana" panose="020B0604030504040204" pitchFamily="34" charset="0"/>
              </a:rPr>
              <a:t>commemorate </a:t>
            </a:r>
            <a:r>
              <a:rPr lang="en-US" dirty="0" smtClean="0">
                <a:solidFill>
                  <a:srgbClr val="000000"/>
                </a:solidFill>
                <a:latin typeface="Verdana" panose="020B0604030504040204" pitchFamily="34" charset="0"/>
              </a:rPr>
              <a:t>the</a:t>
            </a:r>
          </a:p>
          <a:p>
            <a:pPr algn="ctr"/>
            <a:r>
              <a:rPr lang="en-US" b="1" dirty="0" smtClean="0">
                <a:solidFill>
                  <a:srgbClr val="000000"/>
                </a:solidFill>
                <a:latin typeface="Verdana" panose="020B0604030504040204" pitchFamily="34" charset="0"/>
              </a:rPr>
              <a:t>100th </a:t>
            </a:r>
            <a:r>
              <a:rPr lang="en-US" b="1" dirty="0">
                <a:solidFill>
                  <a:srgbClr val="000000"/>
                </a:solidFill>
                <a:latin typeface="Verdana" panose="020B0604030504040204" pitchFamily="34" charset="0"/>
              </a:rPr>
              <a:t>Anniversary</a:t>
            </a:r>
            <a:r>
              <a:rPr lang="en-US" dirty="0">
                <a:solidFill>
                  <a:srgbClr val="000000"/>
                </a:solidFill>
                <a:latin typeface="Verdana" panose="020B0604030504040204" pitchFamily="34" charset="0"/>
              </a:rPr>
              <a:t> </a:t>
            </a:r>
            <a:r>
              <a:rPr lang="en-US" b="1" dirty="0">
                <a:solidFill>
                  <a:srgbClr val="000000"/>
                </a:solidFill>
                <a:latin typeface="Verdana" panose="020B0604030504040204" pitchFamily="34" charset="0"/>
              </a:rPr>
              <a:t>of the </a:t>
            </a:r>
            <a:r>
              <a:rPr lang="en-US" b="1" dirty="0" smtClean="0">
                <a:solidFill>
                  <a:srgbClr val="000000"/>
                </a:solidFill>
                <a:latin typeface="Verdana" panose="020B0604030504040204" pitchFamily="34" charset="0"/>
              </a:rPr>
              <a:t>birth </a:t>
            </a:r>
            <a:r>
              <a:rPr lang="en-US" b="1" dirty="0">
                <a:solidFill>
                  <a:srgbClr val="000000"/>
                </a:solidFill>
                <a:latin typeface="Verdana" panose="020B0604030504040204" pitchFamily="34" charset="0"/>
              </a:rPr>
              <a:t>of Antonin </a:t>
            </a:r>
            <a:r>
              <a:rPr lang="en-US" b="1" dirty="0" smtClean="0">
                <a:solidFill>
                  <a:srgbClr val="000000"/>
                </a:solidFill>
                <a:latin typeface="Verdana" panose="020B0604030504040204" pitchFamily="34" charset="0"/>
              </a:rPr>
              <a:t>Dvorak </a:t>
            </a:r>
            <a:r>
              <a:rPr lang="en-US" i="1" dirty="0" smtClean="0">
                <a:solidFill>
                  <a:srgbClr val="000000"/>
                </a:solidFill>
                <a:latin typeface="Verdana" panose="020B0604030504040204" pitchFamily="34" charset="0"/>
              </a:rPr>
              <a:t>(</a:t>
            </a:r>
            <a:r>
              <a:rPr lang="en-US" i="1" dirty="0">
                <a:solidFill>
                  <a:srgbClr val="000000"/>
                </a:solidFill>
                <a:latin typeface="Verdana" panose="020B0604030504040204" pitchFamily="34" charset="0"/>
              </a:rPr>
              <a:t>1841-1904)</a:t>
            </a:r>
            <a:r>
              <a:rPr lang="en-US" dirty="0">
                <a:solidFill>
                  <a:srgbClr val="000000"/>
                </a:solidFill>
                <a:latin typeface="Verdana" panose="020B0604030504040204" pitchFamily="34" charset="0"/>
              </a:rPr>
              <a:t>, the world renowned Czech composer. </a:t>
            </a:r>
            <a:endParaRPr lang="en-US" dirty="0"/>
          </a:p>
        </p:txBody>
      </p:sp>
      <p:pic>
        <p:nvPicPr>
          <p:cNvPr id="6152" name="Picture 8" descr="https://www.stamp-collecting-world.com/images/BM_Mi_075_07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2469" y="1338398"/>
            <a:ext cx="4171950" cy="31623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61419" y="4695674"/>
            <a:ext cx="3634049" cy="1200329"/>
          </a:xfrm>
          <a:prstGeom prst="rect">
            <a:avLst/>
          </a:prstGeom>
        </p:spPr>
        <p:txBody>
          <a:bodyPr wrap="square">
            <a:spAutoFit/>
          </a:bodyPr>
          <a:lstStyle/>
          <a:p>
            <a:pPr algn="ctr"/>
            <a:r>
              <a:rPr lang="en-US" dirty="0" smtClean="0">
                <a:solidFill>
                  <a:srgbClr val="000000"/>
                </a:solidFill>
                <a:latin typeface="Verdana" panose="020B0604030504040204" pitchFamily="34" charset="0"/>
              </a:rPr>
              <a:t>The</a:t>
            </a:r>
            <a:r>
              <a:rPr lang="en-US" dirty="0">
                <a:solidFill>
                  <a:srgbClr val="000000"/>
                </a:solidFill>
                <a:latin typeface="Verdana" panose="020B0604030504040204" pitchFamily="34" charset="0"/>
              </a:rPr>
              <a:t> </a:t>
            </a:r>
            <a:r>
              <a:rPr lang="en-US" b="1" dirty="0">
                <a:solidFill>
                  <a:srgbClr val="000000"/>
                </a:solidFill>
                <a:latin typeface="Verdana" panose="020B0604030504040204" pitchFamily="34" charset="0"/>
              </a:rPr>
              <a:t>four stamps</a:t>
            </a:r>
            <a:r>
              <a:rPr lang="en-US" dirty="0">
                <a:solidFill>
                  <a:srgbClr val="000000"/>
                </a:solidFill>
                <a:latin typeface="Verdana" panose="020B0604030504040204" pitchFamily="34" charset="0"/>
              </a:rPr>
              <a:t> shown in the image </a:t>
            </a:r>
            <a:r>
              <a:rPr lang="en-US" dirty="0" smtClean="0">
                <a:solidFill>
                  <a:srgbClr val="000000"/>
                </a:solidFill>
                <a:latin typeface="Verdana" panose="020B0604030504040204" pitchFamily="34" charset="0"/>
              </a:rPr>
              <a:t>above were </a:t>
            </a:r>
            <a:r>
              <a:rPr lang="en-US" dirty="0">
                <a:solidFill>
                  <a:srgbClr val="000000"/>
                </a:solidFill>
                <a:latin typeface="Verdana" panose="020B0604030504040204" pitchFamily="34" charset="0"/>
              </a:rPr>
              <a:t>issued on </a:t>
            </a:r>
            <a:r>
              <a:rPr lang="en-US" b="1" dirty="0">
                <a:solidFill>
                  <a:srgbClr val="000000"/>
                </a:solidFill>
                <a:latin typeface="Verdana" panose="020B0604030504040204" pitchFamily="34" charset="0"/>
              </a:rPr>
              <a:t>September 7, 1941</a:t>
            </a:r>
            <a:r>
              <a:rPr lang="en-US" dirty="0">
                <a:solidFill>
                  <a:srgbClr val="000000"/>
                </a:solidFill>
                <a:latin typeface="Verdana" panose="020B0604030504040204" pitchFamily="34" charset="0"/>
              </a:rPr>
              <a:t> to publicize the </a:t>
            </a:r>
            <a:r>
              <a:rPr lang="en-US" b="1" dirty="0">
                <a:solidFill>
                  <a:srgbClr val="000000"/>
                </a:solidFill>
                <a:latin typeface="Verdana" panose="020B0604030504040204" pitchFamily="34" charset="0"/>
              </a:rPr>
              <a:t>Prague </a:t>
            </a:r>
            <a:r>
              <a:rPr lang="en-US" b="1" dirty="0" smtClean="0">
                <a:solidFill>
                  <a:srgbClr val="000000"/>
                </a:solidFill>
                <a:latin typeface="Verdana" panose="020B0604030504040204" pitchFamily="34" charset="0"/>
              </a:rPr>
              <a:t>Fair.</a:t>
            </a:r>
            <a:endParaRPr lang="en-US" dirty="0"/>
          </a:p>
        </p:txBody>
      </p:sp>
      <p:sp>
        <p:nvSpPr>
          <p:cNvPr id="11" name="TextBox 10"/>
          <p:cNvSpPr txBox="1"/>
          <p:nvPr/>
        </p:nvSpPr>
        <p:spPr>
          <a:xfrm>
            <a:off x="10588608" y="255191"/>
            <a:ext cx="1175811" cy="584775"/>
          </a:xfrm>
          <a:prstGeom prst="rect">
            <a:avLst/>
          </a:prstGeom>
          <a:noFill/>
        </p:spPr>
        <p:txBody>
          <a:bodyPr wrap="square" rtlCol="0">
            <a:spAutoFit/>
          </a:bodyPr>
          <a:lstStyle/>
          <a:p>
            <a:pPr algn="ctr"/>
            <a:r>
              <a:rPr lang="en-US" sz="3200" dirty="0" smtClean="0"/>
              <a:t>1941</a:t>
            </a:r>
            <a:endParaRPr lang="en-US" sz="3200" dirty="0"/>
          </a:p>
        </p:txBody>
      </p:sp>
    </p:spTree>
    <p:extLst>
      <p:ext uri="{BB962C8B-B14F-4D97-AF65-F5344CB8AC3E}">
        <p14:creationId xmlns:p14="http://schemas.microsoft.com/office/powerpoint/2010/main" val="261233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9" name="Picture 21" descr="https://www.stamp-collecting-world.com/images/BM_Mi_079_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560" y="989526"/>
            <a:ext cx="7139944" cy="416039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419859" y="355091"/>
            <a:ext cx="1352282" cy="584775"/>
          </a:xfrm>
          <a:prstGeom prst="rect">
            <a:avLst/>
          </a:prstGeom>
          <a:noFill/>
        </p:spPr>
        <p:txBody>
          <a:bodyPr wrap="square" rtlCol="0">
            <a:spAutoFit/>
          </a:bodyPr>
          <a:lstStyle/>
          <a:p>
            <a:pPr algn="ctr"/>
            <a:r>
              <a:rPr lang="en-US" sz="3200" dirty="0" smtClean="0"/>
              <a:t>1941</a:t>
            </a:r>
            <a:endParaRPr lang="en-US" sz="3200" dirty="0"/>
          </a:p>
        </p:txBody>
      </p:sp>
      <p:sp>
        <p:nvSpPr>
          <p:cNvPr id="15" name="Rectangle 14"/>
          <p:cNvSpPr/>
          <p:nvPr/>
        </p:nvSpPr>
        <p:spPr>
          <a:xfrm>
            <a:off x="2795451" y="5332798"/>
            <a:ext cx="6700162" cy="923330"/>
          </a:xfrm>
          <a:prstGeom prst="rect">
            <a:avLst/>
          </a:prstGeom>
        </p:spPr>
        <p:txBody>
          <a:bodyPr wrap="square">
            <a:spAutoFit/>
          </a:bodyPr>
          <a:lstStyle/>
          <a:p>
            <a:pPr algn="ctr"/>
            <a:r>
              <a:rPr lang="en-US" dirty="0">
                <a:solidFill>
                  <a:srgbClr val="000000"/>
                </a:solidFill>
                <a:latin typeface="Verdana" panose="020B0604030504040204" pitchFamily="34" charset="0"/>
              </a:rPr>
              <a:t>The final stamps of 1941 were issued on </a:t>
            </a:r>
            <a:r>
              <a:rPr lang="en-US" b="1" dirty="0">
                <a:solidFill>
                  <a:srgbClr val="000000"/>
                </a:solidFill>
                <a:latin typeface="Verdana" panose="020B0604030504040204" pitchFamily="34" charset="0"/>
              </a:rPr>
              <a:t>October 26</a:t>
            </a:r>
            <a:r>
              <a:rPr lang="en-US" dirty="0">
                <a:solidFill>
                  <a:srgbClr val="000000"/>
                </a:solidFill>
                <a:latin typeface="Verdana" panose="020B0604030504040204" pitchFamily="34" charset="0"/>
              </a:rPr>
              <a:t> to commemorate the </a:t>
            </a:r>
            <a:r>
              <a:rPr lang="en-US" b="1" dirty="0">
                <a:solidFill>
                  <a:srgbClr val="000000"/>
                </a:solidFill>
                <a:latin typeface="Verdana" panose="020B0604030504040204" pitchFamily="34" charset="0"/>
              </a:rPr>
              <a:t>150th Anniversary of the Death of Wolfgang Amadeus </a:t>
            </a:r>
            <a:r>
              <a:rPr lang="en-US" b="1" dirty="0" smtClean="0">
                <a:solidFill>
                  <a:srgbClr val="000000"/>
                </a:solidFill>
                <a:latin typeface="Verdana" panose="020B0604030504040204" pitchFamily="34" charset="0"/>
              </a:rPr>
              <a:t>Mozart.</a:t>
            </a:r>
            <a:endParaRPr lang="en-US" b="1" dirty="0"/>
          </a:p>
        </p:txBody>
      </p:sp>
    </p:spTree>
    <p:extLst>
      <p:ext uri="{BB962C8B-B14F-4D97-AF65-F5344CB8AC3E}">
        <p14:creationId xmlns:p14="http://schemas.microsoft.com/office/powerpoint/2010/main" val="1697845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stamp-collecting-world.com/images/xBM_Mi_083_084.jpg.pagespeed.ic.750COo7n4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07" y="1397535"/>
            <a:ext cx="2381250" cy="1381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10389" y="269262"/>
            <a:ext cx="1571222" cy="646331"/>
          </a:xfrm>
          <a:prstGeom prst="rect">
            <a:avLst/>
          </a:prstGeom>
          <a:noFill/>
        </p:spPr>
        <p:txBody>
          <a:bodyPr wrap="square" rtlCol="0">
            <a:spAutoFit/>
          </a:bodyPr>
          <a:lstStyle/>
          <a:p>
            <a:pPr algn="ctr"/>
            <a:r>
              <a:rPr lang="en-US" sz="3600" dirty="0" smtClean="0"/>
              <a:t>1942</a:t>
            </a:r>
            <a:endParaRPr lang="en-US" sz="3600" dirty="0"/>
          </a:p>
        </p:txBody>
      </p:sp>
      <p:sp>
        <p:nvSpPr>
          <p:cNvPr id="5" name="Rectangle 4"/>
          <p:cNvSpPr/>
          <p:nvPr/>
        </p:nvSpPr>
        <p:spPr>
          <a:xfrm>
            <a:off x="6262125" y="5330189"/>
            <a:ext cx="5309856" cy="646331"/>
          </a:xfrm>
          <a:prstGeom prst="rect">
            <a:avLst/>
          </a:prstGeom>
        </p:spPr>
        <p:txBody>
          <a:bodyPr wrap="square">
            <a:spAutoFit/>
          </a:bodyPr>
          <a:lstStyle/>
          <a:p>
            <a:pPr algn="ctr"/>
            <a:r>
              <a:rPr lang="en-US" dirty="0">
                <a:latin typeface="Verdana" panose="020B0604030504040204" pitchFamily="34" charset="0"/>
              </a:rPr>
              <a:t>The Third Anniversary of </a:t>
            </a:r>
            <a:r>
              <a:rPr lang="en-US" dirty="0" smtClean="0">
                <a:latin typeface="Verdana" panose="020B0604030504040204" pitchFamily="34" charset="0"/>
              </a:rPr>
              <a:t>the</a:t>
            </a:r>
            <a:r>
              <a:rPr lang="en-US" dirty="0">
                <a:latin typeface="Verdana" panose="020B0604030504040204" pitchFamily="34" charset="0"/>
              </a:rPr>
              <a:t> Protectorate of Bohemia and </a:t>
            </a:r>
            <a:r>
              <a:rPr lang="en-US" dirty="0" smtClean="0">
                <a:latin typeface="Verdana" panose="020B0604030504040204" pitchFamily="34" charset="0"/>
              </a:rPr>
              <a:t>Moravia.</a:t>
            </a:r>
            <a:endParaRPr lang="en-US" dirty="0"/>
          </a:p>
        </p:txBody>
      </p:sp>
      <p:sp>
        <p:nvSpPr>
          <p:cNvPr id="17" name="Rectangle 16"/>
          <p:cNvSpPr/>
          <p:nvPr/>
        </p:nvSpPr>
        <p:spPr>
          <a:xfrm>
            <a:off x="443630" y="5330189"/>
            <a:ext cx="5191535" cy="923330"/>
          </a:xfrm>
          <a:prstGeom prst="rect">
            <a:avLst/>
          </a:prstGeom>
        </p:spPr>
        <p:txBody>
          <a:bodyPr wrap="square">
            <a:spAutoFit/>
          </a:bodyPr>
          <a:lstStyle/>
          <a:p>
            <a:pPr algn="ctr"/>
            <a:r>
              <a:rPr lang="en-US" dirty="0" smtClean="0">
                <a:solidFill>
                  <a:srgbClr val="000000"/>
                </a:solidFill>
                <a:latin typeface="Verdana" panose="020B0604030504040204" pitchFamily="34" charset="0"/>
              </a:rPr>
              <a:t>These four stamps celebrate </a:t>
            </a:r>
            <a:r>
              <a:rPr lang="en-US" dirty="0">
                <a:solidFill>
                  <a:srgbClr val="000000"/>
                </a:solidFill>
                <a:latin typeface="Verdana" panose="020B0604030504040204" pitchFamily="34" charset="0"/>
              </a:rPr>
              <a:t>the </a:t>
            </a:r>
            <a:r>
              <a:rPr lang="en-US" b="1" dirty="0">
                <a:solidFill>
                  <a:srgbClr val="000000"/>
                </a:solidFill>
                <a:latin typeface="Verdana" panose="020B0604030504040204" pitchFamily="34" charset="0"/>
              </a:rPr>
              <a:t>53rd Birthday of Adolph Hitler</a:t>
            </a:r>
            <a:r>
              <a:rPr lang="en-US" dirty="0">
                <a:solidFill>
                  <a:srgbClr val="000000"/>
                </a:solidFill>
                <a:latin typeface="Verdana" panose="020B0604030504040204" pitchFamily="34" charset="0"/>
              </a:rPr>
              <a:t>. </a:t>
            </a:r>
            <a:r>
              <a:rPr lang="en-US" dirty="0" smtClean="0">
                <a:solidFill>
                  <a:srgbClr val="000000"/>
                </a:solidFill>
                <a:latin typeface="Verdana" panose="020B0604030504040204" pitchFamily="34" charset="0"/>
              </a:rPr>
              <a:t> The </a:t>
            </a:r>
            <a:r>
              <a:rPr lang="en-US" dirty="0">
                <a:solidFill>
                  <a:srgbClr val="000000"/>
                </a:solidFill>
                <a:latin typeface="Verdana" panose="020B0604030504040204" pitchFamily="34" charset="0"/>
              </a:rPr>
              <a:t>stamps depict Adolph Hitler giving a speech</a:t>
            </a:r>
            <a:r>
              <a:rPr lang="en-US" dirty="0" smtClean="0">
                <a:solidFill>
                  <a:srgbClr val="000000"/>
                </a:solidFill>
                <a:latin typeface="Verdana" panose="020B0604030504040204" pitchFamily="34" charset="0"/>
              </a:rPr>
              <a:t>.</a:t>
            </a:r>
            <a:endParaRPr lang="en-US" dirty="0"/>
          </a:p>
        </p:txBody>
      </p:sp>
      <p:pic>
        <p:nvPicPr>
          <p:cNvPr id="3101" name="Picture 29" descr="https://www.stamp-collecting-world.com/images/xBM_Mi_089_096.jpg.pagespeed.ic.wNBG95mE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882" y="1696097"/>
            <a:ext cx="5776342" cy="346580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xBM_Mi_085_088.jpg.pagespeed.ic.sYgC249Q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68" y="915593"/>
            <a:ext cx="5280060" cy="426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3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descr="https://www.stamp-collecting-world.com/images/xBM_Mi_111_113.jpg.pagespeed.ic.rNLaND3T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013" y="1075933"/>
            <a:ext cx="6735973" cy="2725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9793" y="4015265"/>
            <a:ext cx="6096000" cy="2308324"/>
          </a:xfrm>
          <a:prstGeom prst="rect">
            <a:avLst/>
          </a:prstGeom>
        </p:spPr>
        <p:txBody>
          <a:bodyPr>
            <a:spAutoFit/>
          </a:bodyPr>
          <a:lstStyle/>
          <a:p>
            <a:pPr algn="ctr"/>
            <a:r>
              <a:rPr lang="en-US" sz="2400" dirty="0">
                <a:solidFill>
                  <a:srgbClr val="000000"/>
                </a:solidFill>
              </a:rPr>
              <a:t>The </a:t>
            </a:r>
            <a:r>
              <a:rPr lang="en-US" sz="2400" b="1" dirty="0">
                <a:solidFill>
                  <a:srgbClr val="000000"/>
                </a:solidFill>
              </a:rPr>
              <a:t>two stamps</a:t>
            </a:r>
            <a:r>
              <a:rPr lang="en-US" sz="2400" dirty="0">
                <a:solidFill>
                  <a:srgbClr val="000000"/>
                </a:solidFill>
              </a:rPr>
              <a:t> shown above </a:t>
            </a:r>
            <a:r>
              <a:rPr lang="en-US" sz="2400" dirty="0" smtClean="0">
                <a:solidFill>
                  <a:srgbClr val="000000"/>
                </a:solidFill>
              </a:rPr>
              <a:t>left</a:t>
            </a:r>
            <a:r>
              <a:rPr lang="en-US" sz="2400" dirty="0">
                <a:solidFill>
                  <a:srgbClr val="000000"/>
                </a:solidFill>
              </a:rPr>
              <a:t> were issued on </a:t>
            </a:r>
            <a:r>
              <a:rPr lang="en-US" sz="2400" b="1" dirty="0">
                <a:solidFill>
                  <a:srgbClr val="000000"/>
                </a:solidFill>
              </a:rPr>
              <a:t>September 1, 1942</a:t>
            </a:r>
            <a:r>
              <a:rPr lang="en-US" sz="2400" dirty="0">
                <a:solidFill>
                  <a:srgbClr val="000000"/>
                </a:solidFill>
              </a:rPr>
              <a:t> to publicize and raise money for the </a:t>
            </a:r>
            <a:r>
              <a:rPr lang="en-US" sz="2400" b="1" dirty="0">
                <a:solidFill>
                  <a:srgbClr val="000000"/>
                </a:solidFill>
              </a:rPr>
              <a:t>German Red Cross</a:t>
            </a:r>
            <a:r>
              <a:rPr lang="en-US" sz="2400" dirty="0">
                <a:solidFill>
                  <a:srgbClr val="000000"/>
                </a:solidFill>
              </a:rPr>
              <a:t>. Instead of having labels with the Red Cross emblem between the stamps, on </a:t>
            </a:r>
            <a:r>
              <a:rPr lang="en-US" sz="2400" dirty="0" smtClean="0"/>
              <a:t>the </a:t>
            </a:r>
            <a:r>
              <a:rPr lang="en-US" sz="2400" dirty="0"/>
              <a:t>emblem was printed on the stamp above the denomination.</a:t>
            </a:r>
          </a:p>
        </p:txBody>
      </p:sp>
      <p:sp>
        <p:nvSpPr>
          <p:cNvPr id="5" name="Rectangle 4"/>
          <p:cNvSpPr/>
          <p:nvPr/>
        </p:nvSpPr>
        <p:spPr>
          <a:xfrm>
            <a:off x="7464404" y="4015265"/>
            <a:ext cx="3815641" cy="2308324"/>
          </a:xfrm>
          <a:prstGeom prst="rect">
            <a:avLst/>
          </a:prstGeom>
        </p:spPr>
        <p:txBody>
          <a:bodyPr wrap="square">
            <a:spAutoFit/>
          </a:bodyPr>
          <a:lstStyle/>
          <a:p>
            <a:pPr algn="ctr"/>
            <a:r>
              <a:rPr lang="en-US" sz="2400" dirty="0">
                <a:solidFill>
                  <a:srgbClr val="000000"/>
                </a:solidFill>
                <a:latin typeface="Calibri" panose="020F0502020204030204" pitchFamily="34" charset="0"/>
                <a:cs typeface="Calibri" panose="020F0502020204030204" pitchFamily="34" charset="0"/>
              </a:rPr>
              <a:t>The </a:t>
            </a:r>
            <a:r>
              <a:rPr lang="en-US" sz="2400" b="1" dirty="0">
                <a:solidFill>
                  <a:srgbClr val="000000"/>
                </a:solidFill>
                <a:latin typeface="Calibri" panose="020F0502020204030204" pitchFamily="34" charset="0"/>
                <a:cs typeface="Calibri" panose="020F0502020204030204" pitchFamily="34" charset="0"/>
              </a:rPr>
              <a:t>stamp</a:t>
            </a:r>
            <a:r>
              <a:rPr lang="en-US" sz="2400" dirty="0">
                <a:solidFill>
                  <a:srgbClr val="000000"/>
                </a:solidFill>
                <a:latin typeface="Calibri" panose="020F0502020204030204" pitchFamily="34" charset="0"/>
                <a:cs typeface="Calibri" panose="020F0502020204030204" pitchFamily="34" charset="0"/>
              </a:rPr>
              <a:t> at the upper right </a:t>
            </a:r>
            <a:r>
              <a:rPr lang="en-US" sz="2400" dirty="0" smtClean="0">
                <a:solidFill>
                  <a:srgbClr val="000000"/>
                </a:solidFill>
                <a:latin typeface="Calibri" panose="020F0502020204030204" pitchFamily="34" charset="0"/>
                <a:cs typeface="Calibri" panose="020F0502020204030204" pitchFamily="34" charset="0"/>
              </a:rPr>
              <a:t>was </a:t>
            </a:r>
            <a:r>
              <a:rPr lang="en-US" sz="2400" dirty="0">
                <a:solidFill>
                  <a:srgbClr val="000000"/>
                </a:solidFill>
                <a:latin typeface="Calibri" panose="020F0502020204030204" pitchFamily="34" charset="0"/>
                <a:cs typeface="Calibri" panose="020F0502020204030204" pitchFamily="34" charset="0"/>
              </a:rPr>
              <a:t>issued in early </a:t>
            </a:r>
            <a:r>
              <a:rPr lang="en-US" sz="2400" b="1" dirty="0">
                <a:solidFill>
                  <a:srgbClr val="000000"/>
                </a:solidFill>
                <a:latin typeface="Calibri" panose="020F0502020204030204" pitchFamily="34" charset="0"/>
                <a:cs typeface="Calibri" panose="020F0502020204030204" pitchFamily="34" charset="0"/>
              </a:rPr>
              <a:t>January 1943</a:t>
            </a:r>
            <a:r>
              <a:rPr lang="en-US" sz="2400" dirty="0">
                <a:solidFill>
                  <a:srgbClr val="000000"/>
                </a:solidFill>
                <a:latin typeface="Calibri" panose="020F0502020204030204" pitchFamily="34" charset="0"/>
                <a:cs typeface="Calibri" panose="020F0502020204030204" pitchFamily="34" charset="0"/>
              </a:rPr>
              <a:t> to publicize </a:t>
            </a:r>
            <a:r>
              <a:rPr lang="en-US" sz="2400" b="1" dirty="0">
                <a:solidFill>
                  <a:srgbClr val="000000"/>
                </a:solidFill>
                <a:latin typeface="Calibri" panose="020F0502020204030204" pitchFamily="34" charset="0"/>
                <a:cs typeface="Calibri" panose="020F0502020204030204" pitchFamily="34" charset="0"/>
              </a:rPr>
              <a:t>"Stamp Day"</a:t>
            </a:r>
            <a:r>
              <a:rPr lang="en-US" sz="2400" dirty="0">
                <a:solidFill>
                  <a:srgbClr val="000000"/>
                </a:solidFill>
                <a:latin typeface="Calibri" panose="020F0502020204030204" pitchFamily="34" charset="0"/>
                <a:cs typeface="Calibri" panose="020F0502020204030204" pitchFamily="34" charset="0"/>
              </a:rPr>
              <a:t>. </a:t>
            </a:r>
            <a:r>
              <a:rPr lang="en-US" sz="2400" dirty="0" smtClean="0">
                <a:solidFill>
                  <a:srgbClr val="000000"/>
                </a:solidFill>
                <a:latin typeface="Calibri" panose="020F0502020204030204" pitchFamily="34" charset="0"/>
                <a:cs typeface="Calibri" panose="020F0502020204030204" pitchFamily="34" charset="0"/>
              </a:rPr>
              <a:t> The </a:t>
            </a:r>
            <a:r>
              <a:rPr lang="en-US" sz="2400" dirty="0">
                <a:solidFill>
                  <a:srgbClr val="000000"/>
                </a:solidFill>
                <a:latin typeface="Calibri" panose="020F0502020204030204" pitchFamily="34" charset="0"/>
                <a:cs typeface="Calibri" panose="020F0502020204030204" pitchFamily="34" charset="0"/>
              </a:rPr>
              <a:t>design depicts a 17th Century Postal </a:t>
            </a:r>
            <a:r>
              <a:rPr lang="en-US" sz="2400" dirty="0" smtClean="0">
                <a:solidFill>
                  <a:srgbClr val="000000"/>
                </a:solidFill>
                <a:latin typeface="Calibri" panose="020F0502020204030204" pitchFamily="34" charset="0"/>
                <a:cs typeface="Calibri" panose="020F0502020204030204" pitchFamily="34" charset="0"/>
              </a:rPr>
              <a:t>Messenger.</a:t>
            </a:r>
            <a:endParaRPr lang="en-US" sz="2400" dirty="0">
              <a:latin typeface="Calibri" panose="020F0502020204030204" pitchFamily="34" charset="0"/>
              <a:cs typeface="Calibri" panose="020F0502020204030204" pitchFamily="34" charset="0"/>
            </a:endParaRPr>
          </a:p>
        </p:txBody>
      </p:sp>
      <p:sp>
        <p:nvSpPr>
          <p:cNvPr id="21" name="TextBox 20"/>
          <p:cNvSpPr txBox="1"/>
          <p:nvPr/>
        </p:nvSpPr>
        <p:spPr>
          <a:xfrm>
            <a:off x="5101063" y="325099"/>
            <a:ext cx="1571222" cy="646331"/>
          </a:xfrm>
          <a:prstGeom prst="rect">
            <a:avLst/>
          </a:prstGeom>
          <a:noFill/>
        </p:spPr>
        <p:txBody>
          <a:bodyPr wrap="square" rtlCol="0">
            <a:spAutoFit/>
          </a:bodyPr>
          <a:lstStyle/>
          <a:p>
            <a:pPr algn="ctr"/>
            <a:r>
              <a:rPr lang="en-US" sz="3600" dirty="0" smtClean="0"/>
              <a:t>1942</a:t>
            </a:r>
            <a:endParaRPr lang="en-US" sz="3600" dirty="0"/>
          </a:p>
        </p:txBody>
      </p:sp>
    </p:spTree>
    <p:extLst>
      <p:ext uri="{BB962C8B-B14F-4D97-AF65-F5344CB8AC3E}">
        <p14:creationId xmlns:p14="http://schemas.microsoft.com/office/powerpoint/2010/main" val="3487510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descr="https://www.stamp-collecting-world.com/images/xBM_Mi_089_096.jpg.pagespeed.ic.wNBG95mE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86" y="787815"/>
            <a:ext cx="5782669" cy="3469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10389" y="139276"/>
            <a:ext cx="1571222" cy="646331"/>
          </a:xfrm>
          <a:prstGeom prst="rect">
            <a:avLst/>
          </a:prstGeom>
          <a:noFill/>
        </p:spPr>
        <p:txBody>
          <a:bodyPr wrap="square" rtlCol="0">
            <a:spAutoFit/>
          </a:bodyPr>
          <a:lstStyle/>
          <a:p>
            <a:pPr algn="ctr"/>
            <a:r>
              <a:rPr lang="en-US" sz="3600" dirty="0" smtClean="0"/>
              <a:t>1942</a:t>
            </a:r>
            <a:endParaRPr lang="en-US" sz="3600" dirty="0"/>
          </a:p>
        </p:txBody>
      </p:sp>
      <p:pic>
        <p:nvPicPr>
          <p:cNvPr id="4098" name="Picture 2" descr="https://www.stamp-collecting-world.com/images/xBM_Mi_104_142.jpg.pagespeed.ic.GW-qlQCCN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87815"/>
            <a:ext cx="5858859" cy="16852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stamp-collecting-world.com/images/xBM_Mi_107_110.jpg.pagespeed.ic.Vpo6PsUQ8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259" y="2587471"/>
            <a:ext cx="3824340" cy="31956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8890" y="4327753"/>
            <a:ext cx="5907110" cy="1200329"/>
          </a:xfrm>
          <a:prstGeom prst="rect">
            <a:avLst/>
          </a:prstGeom>
        </p:spPr>
        <p:txBody>
          <a:bodyPr wrap="square">
            <a:spAutoFit/>
          </a:bodyPr>
          <a:lstStyle/>
          <a:p>
            <a:pPr algn="ctr"/>
            <a:r>
              <a:rPr lang="en-US" dirty="0">
                <a:solidFill>
                  <a:srgbClr val="000000"/>
                </a:solidFill>
                <a:latin typeface="Verdana" panose="020B0604030504040204" pitchFamily="34" charset="0"/>
              </a:rPr>
              <a:t>The twenty-three Bohemia and Moravia definitive postage stamps shown in the images </a:t>
            </a:r>
            <a:r>
              <a:rPr lang="en-US" dirty="0" smtClean="0">
                <a:solidFill>
                  <a:srgbClr val="000000"/>
                </a:solidFill>
                <a:latin typeface="Verdana" panose="020B0604030504040204" pitchFamily="34" charset="0"/>
              </a:rPr>
              <a:t>above</a:t>
            </a:r>
            <a:r>
              <a:rPr lang="en-US" i="1" dirty="0" smtClean="0">
                <a:solidFill>
                  <a:srgbClr val="000000"/>
                </a:solidFill>
                <a:latin typeface="Verdana" panose="020B0604030504040204" pitchFamily="34" charset="0"/>
              </a:rPr>
              <a:t> </a:t>
            </a:r>
            <a:r>
              <a:rPr lang="en-US" dirty="0" smtClean="0">
                <a:solidFill>
                  <a:srgbClr val="000000"/>
                </a:solidFill>
                <a:latin typeface="Verdana" panose="020B0604030504040204" pitchFamily="34" charset="0"/>
              </a:rPr>
              <a:t>were </a:t>
            </a:r>
            <a:r>
              <a:rPr lang="en-US" dirty="0">
                <a:solidFill>
                  <a:srgbClr val="000000"/>
                </a:solidFill>
                <a:latin typeface="Verdana" panose="020B0604030504040204" pitchFamily="34" charset="0"/>
              </a:rPr>
              <a:t>issued beginning in </a:t>
            </a:r>
            <a:r>
              <a:rPr lang="en-US" b="1" dirty="0">
                <a:solidFill>
                  <a:srgbClr val="000000"/>
                </a:solidFill>
                <a:latin typeface="Verdana" panose="020B0604030504040204" pitchFamily="34" charset="0"/>
              </a:rPr>
              <a:t>July 1942</a:t>
            </a:r>
            <a:r>
              <a:rPr lang="en-US" dirty="0">
                <a:solidFill>
                  <a:srgbClr val="000000"/>
                </a:solidFill>
                <a:latin typeface="Verdana" panose="020B0604030504040204" pitchFamily="34" charset="0"/>
              </a:rPr>
              <a:t>. They all depict the H. Hoffman portrait of Adolph Hitler. </a:t>
            </a:r>
            <a:endParaRPr lang="en-US" dirty="0"/>
          </a:p>
        </p:txBody>
      </p:sp>
      <p:sp>
        <p:nvSpPr>
          <p:cNvPr id="5" name="Rectangle 4"/>
          <p:cNvSpPr/>
          <p:nvPr/>
        </p:nvSpPr>
        <p:spPr>
          <a:xfrm>
            <a:off x="374516" y="5783153"/>
            <a:ext cx="11654352" cy="923330"/>
          </a:xfrm>
          <a:prstGeom prst="rect">
            <a:avLst/>
          </a:prstGeom>
        </p:spPr>
        <p:txBody>
          <a:bodyPr wrap="square">
            <a:spAutoFit/>
          </a:bodyPr>
          <a:lstStyle/>
          <a:p>
            <a:pPr algn="ctr"/>
            <a:r>
              <a:rPr lang="en-US" dirty="0">
                <a:solidFill>
                  <a:srgbClr val="000000"/>
                </a:solidFill>
                <a:latin typeface="Verdana" panose="020B0604030504040204" pitchFamily="34" charset="0"/>
              </a:rPr>
              <a:t>Large stocks of these issues fell into the hands of the Allied occupation forces, after the war</a:t>
            </a:r>
            <a:r>
              <a:rPr lang="en-US" dirty="0" smtClean="0">
                <a:solidFill>
                  <a:srgbClr val="000000"/>
                </a:solidFill>
                <a:latin typeface="Verdana" panose="020B0604030504040204" pitchFamily="34" charset="0"/>
              </a:rPr>
              <a:t>.  </a:t>
            </a:r>
            <a:r>
              <a:rPr lang="en-US" dirty="0">
                <a:solidFill>
                  <a:srgbClr val="000000"/>
                </a:solidFill>
                <a:latin typeface="Verdana" panose="020B0604030504040204" pitchFamily="34" charset="0"/>
              </a:rPr>
              <a:t>Many of them were defaced </a:t>
            </a:r>
            <a:r>
              <a:rPr lang="en-US" dirty="0" smtClean="0">
                <a:solidFill>
                  <a:srgbClr val="000000"/>
                </a:solidFill>
                <a:latin typeface="Verdana" panose="020B0604030504040204" pitchFamily="34" charset="0"/>
              </a:rPr>
              <a:t>and/or </a:t>
            </a:r>
            <a:r>
              <a:rPr lang="en-US" dirty="0">
                <a:solidFill>
                  <a:srgbClr val="000000"/>
                </a:solidFill>
                <a:latin typeface="Verdana" panose="020B0604030504040204" pitchFamily="34" charset="0"/>
              </a:rPr>
              <a:t>overprinted for local usage by postal officials during the period between the surrender of Germany and the re-establishment of the Republic of Czechoslovakia. </a:t>
            </a:r>
            <a:endParaRPr lang="en-US" dirty="0"/>
          </a:p>
        </p:txBody>
      </p:sp>
    </p:spTree>
    <p:extLst>
      <p:ext uri="{BB962C8B-B14F-4D97-AF65-F5344CB8AC3E}">
        <p14:creationId xmlns:p14="http://schemas.microsoft.com/office/powerpoint/2010/main" val="67201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255" y="1881321"/>
            <a:ext cx="10323490" cy="1268119"/>
          </a:xfrm>
        </p:spPr>
        <p:txBody>
          <a:bodyPr>
            <a:noAutofit/>
          </a:bodyPr>
          <a:lstStyle/>
          <a:p>
            <a:pPr algn="ctr"/>
            <a:r>
              <a:rPr lang="en-US" sz="3600" b="1" dirty="0" smtClean="0">
                <a:latin typeface="+mn-lt"/>
              </a:rPr>
              <a:t>The Treaty of </a:t>
            </a:r>
            <a:r>
              <a:rPr lang="en-US" sz="3600" b="1" dirty="0" smtClean="0">
                <a:latin typeface="+mn-lt"/>
              </a:rPr>
              <a:t>Versailles, </a:t>
            </a:r>
            <a:r>
              <a:rPr lang="en-US" sz="3600" b="1" dirty="0" smtClean="0">
                <a:latin typeface="+mn-lt"/>
              </a:rPr>
              <a:t>Signed  </a:t>
            </a:r>
            <a:r>
              <a:rPr lang="en-US" sz="3600" b="1" dirty="0">
                <a:latin typeface="+mn-lt"/>
              </a:rPr>
              <a:t>6 June 1919, </a:t>
            </a:r>
            <a:r>
              <a:rPr lang="en-US" sz="3600" b="1" dirty="0" smtClean="0">
                <a:latin typeface="+mn-lt"/>
              </a:rPr>
              <a:t/>
            </a:r>
            <a:br>
              <a:rPr lang="en-US" sz="3600" b="1" dirty="0" smtClean="0">
                <a:latin typeface="+mn-lt"/>
              </a:rPr>
            </a:br>
            <a:r>
              <a:rPr lang="en-US" sz="3600" b="1" dirty="0" smtClean="0">
                <a:latin typeface="+mn-lt"/>
              </a:rPr>
              <a:t>six </a:t>
            </a:r>
            <a:r>
              <a:rPr lang="en-US" sz="3600" b="1" dirty="0">
                <a:latin typeface="+mn-lt"/>
              </a:rPr>
              <a:t>months after fighting </a:t>
            </a:r>
            <a:r>
              <a:rPr lang="en-US" sz="3600" b="1" dirty="0" smtClean="0">
                <a:latin typeface="+mn-lt"/>
              </a:rPr>
              <a:t>in the Great War ceased</a:t>
            </a:r>
            <a:r>
              <a:rPr lang="en-US" sz="3600" b="1" dirty="0" smtClean="0">
                <a:latin typeface="+mn-lt"/>
              </a:rPr>
              <a:t>:</a:t>
            </a:r>
            <a:endParaRPr lang="en-US" sz="3600" b="1" dirty="0">
              <a:latin typeface="+mn-lt"/>
            </a:endParaRPr>
          </a:p>
        </p:txBody>
      </p:sp>
      <p:sp>
        <p:nvSpPr>
          <p:cNvPr id="4" name="Title 1"/>
          <p:cNvSpPr txBox="1">
            <a:spLocks/>
          </p:cNvSpPr>
          <p:nvPr/>
        </p:nvSpPr>
        <p:spPr>
          <a:xfrm>
            <a:off x="965913" y="927280"/>
            <a:ext cx="10387885" cy="562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endParaRPr lang="en-US" sz="2800" dirty="0">
              <a:latin typeface="+mn-lt"/>
            </a:endParaRPr>
          </a:p>
        </p:txBody>
      </p:sp>
      <p:sp>
        <p:nvSpPr>
          <p:cNvPr id="5" name="Title 1"/>
          <p:cNvSpPr txBox="1">
            <a:spLocks/>
          </p:cNvSpPr>
          <p:nvPr/>
        </p:nvSpPr>
        <p:spPr>
          <a:xfrm>
            <a:off x="779038" y="3056704"/>
            <a:ext cx="10633924" cy="337739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20000"/>
              </a:lnSpc>
              <a:buFont typeface="Arial" panose="020B0604020202020204" pitchFamily="34" charset="0"/>
              <a:buChar char="•"/>
            </a:pPr>
            <a:r>
              <a:rPr lang="en-US" sz="14400" b="1" dirty="0">
                <a:solidFill>
                  <a:srgbClr val="FF0000"/>
                </a:solidFill>
                <a:latin typeface="+mn-lt"/>
              </a:rPr>
              <a:t>R</a:t>
            </a:r>
            <a:r>
              <a:rPr lang="en-US" sz="14400" b="1" dirty="0" smtClean="0">
                <a:solidFill>
                  <a:srgbClr val="FF0000"/>
                </a:solidFill>
                <a:latin typeface="+mn-lt"/>
              </a:rPr>
              <a:t>equired </a:t>
            </a:r>
            <a:r>
              <a:rPr lang="en-US" sz="14400" b="1" dirty="0">
                <a:solidFill>
                  <a:srgbClr val="FF0000"/>
                </a:solidFill>
                <a:latin typeface="+mn-lt"/>
              </a:rPr>
              <a:t>Germany to </a:t>
            </a:r>
            <a:r>
              <a:rPr lang="en-US" sz="14400" b="1" dirty="0" smtClean="0">
                <a:solidFill>
                  <a:srgbClr val="FF0000"/>
                </a:solidFill>
                <a:latin typeface="+mn-lt"/>
              </a:rPr>
              <a:t>disarm</a:t>
            </a:r>
          </a:p>
          <a:p>
            <a:pPr marL="457200" indent="-457200">
              <a:lnSpc>
                <a:spcPct val="120000"/>
              </a:lnSpc>
              <a:buFont typeface="Arial" panose="020B0604020202020204" pitchFamily="34" charset="0"/>
              <a:buChar char="•"/>
            </a:pPr>
            <a:r>
              <a:rPr lang="en-US" sz="14400" b="1" dirty="0">
                <a:solidFill>
                  <a:srgbClr val="FF0000"/>
                </a:solidFill>
                <a:latin typeface="+mn-lt"/>
              </a:rPr>
              <a:t>M</a:t>
            </a:r>
            <a:r>
              <a:rPr lang="en-US" sz="14400" b="1" dirty="0" smtClean="0">
                <a:solidFill>
                  <a:srgbClr val="FF0000"/>
                </a:solidFill>
                <a:latin typeface="+mn-lt"/>
              </a:rPr>
              <a:t>ake </a:t>
            </a:r>
            <a:r>
              <a:rPr lang="en-US" sz="14400" b="1" dirty="0">
                <a:solidFill>
                  <a:srgbClr val="FF0000"/>
                </a:solidFill>
                <a:latin typeface="+mn-lt"/>
              </a:rPr>
              <a:t>ample territorial </a:t>
            </a:r>
            <a:r>
              <a:rPr lang="en-US" sz="14400" b="1" dirty="0" smtClean="0">
                <a:solidFill>
                  <a:srgbClr val="FF0000"/>
                </a:solidFill>
                <a:latin typeface="+mn-lt"/>
              </a:rPr>
              <a:t>concessions</a:t>
            </a:r>
          </a:p>
          <a:p>
            <a:pPr marL="457200" indent="-457200">
              <a:lnSpc>
                <a:spcPct val="120000"/>
              </a:lnSpc>
              <a:buFont typeface="Arial" panose="020B0604020202020204" pitchFamily="34" charset="0"/>
              <a:buChar char="•"/>
            </a:pPr>
            <a:r>
              <a:rPr lang="en-US" sz="14400" b="1" dirty="0">
                <a:solidFill>
                  <a:srgbClr val="FF0000"/>
                </a:solidFill>
                <a:latin typeface="+mn-lt"/>
              </a:rPr>
              <a:t>P</a:t>
            </a:r>
            <a:r>
              <a:rPr lang="en-US" sz="14400" b="1" dirty="0" smtClean="0">
                <a:solidFill>
                  <a:srgbClr val="FF0000"/>
                </a:solidFill>
                <a:latin typeface="+mn-lt"/>
              </a:rPr>
              <a:t>ay</a:t>
            </a:r>
            <a:r>
              <a:rPr lang="en-US" sz="14400" b="1" dirty="0">
                <a:solidFill>
                  <a:srgbClr val="FF0000"/>
                </a:solidFill>
                <a:latin typeface="+mn-lt"/>
              </a:rPr>
              <a:t> </a:t>
            </a:r>
            <a:r>
              <a:rPr lang="en-US" sz="14400" b="1" u="sng" dirty="0">
                <a:solidFill>
                  <a:srgbClr val="FF0000"/>
                </a:solidFill>
                <a:latin typeface="+mn-lt"/>
              </a:rPr>
              <a:t>REPARATIONS</a:t>
            </a:r>
            <a:r>
              <a:rPr lang="en-US" sz="14400" b="1" dirty="0">
                <a:solidFill>
                  <a:srgbClr val="FF0000"/>
                </a:solidFill>
                <a:latin typeface="+mn-lt"/>
              </a:rPr>
              <a:t> to certain </a:t>
            </a:r>
            <a:r>
              <a:rPr lang="en-US" sz="14400" b="1" dirty="0" smtClean="0">
                <a:solidFill>
                  <a:srgbClr val="FF0000"/>
                </a:solidFill>
                <a:latin typeface="+mn-lt"/>
              </a:rPr>
              <a:t>countries</a:t>
            </a:r>
          </a:p>
          <a:p>
            <a:pPr marL="914400" lvl="1" indent="-457200">
              <a:lnSpc>
                <a:spcPct val="120000"/>
              </a:lnSpc>
              <a:buFont typeface="Arial" panose="020B0604020202020204" pitchFamily="34" charset="0"/>
              <a:buChar char="•"/>
            </a:pPr>
            <a:r>
              <a:rPr lang="en-US" sz="12800" b="1" dirty="0">
                <a:solidFill>
                  <a:srgbClr val="222222"/>
                </a:solidFill>
                <a:latin typeface="+mn-lt"/>
              </a:rPr>
              <a:t>In 1921 the total cost of these reparations was assessed at 132 billion marks (then $31.4 billion, roughly equivalent to $442 billion in 2019). </a:t>
            </a:r>
            <a:endParaRPr lang="en-US" sz="9600" dirty="0">
              <a:latin typeface="+mn-lt"/>
            </a:endParaRPr>
          </a:p>
        </p:txBody>
      </p:sp>
      <p:sp>
        <p:nvSpPr>
          <p:cNvPr id="6" name="Title 1"/>
          <p:cNvSpPr txBox="1">
            <a:spLocks/>
          </p:cNvSpPr>
          <p:nvPr/>
        </p:nvSpPr>
        <p:spPr>
          <a:xfrm>
            <a:off x="570424" y="454943"/>
            <a:ext cx="11178862" cy="1190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mn-lt"/>
              </a:rPr>
              <a:t>How  Did </a:t>
            </a:r>
            <a:r>
              <a:rPr lang="en-US" sz="3600" b="1" dirty="0">
                <a:latin typeface="+mn-lt"/>
              </a:rPr>
              <a:t>The Protectorate of Bohemia and </a:t>
            </a:r>
            <a:r>
              <a:rPr lang="en-US" sz="3600" b="1" dirty="0" smtClean="0">
                <a:latin typeface="+mn-lt"/>
              </a:rPr>
              <a:t>Moravia Originate? </a:t>
            </a:r>
            <a:endParaRPr lang="en-US" sz="3600" b="1" dirty="0">
              <a:latin typeface="+mn-lt"/>
            </a:endParaRPr>
          </a:p>
        </p:txBody>
      </p:sp>
    </p:spTree>
    <p:extLst>
      <p:ext uri="{BB962C8B-B14F-4D97-AF65-F5344CB8AC3E}">
        <p14:creationId xmlns:p14="http://schemas.microsoft.com/office/powerpoint/2010/main" val="326009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7414" y="229679"/>
            <a:ext cx="2657171" cy="646331"/>
          </a:xfrm>
          <a:prstGeom prst="rect">
            <a:avLst/>
          </a:prstGeom>
          <a:noFill/>
        </p:spPr>
        <p:txBody>
          <a:bodyPr wrap="square" rtlCol="0">
            <a:spAutoFit/>
          </a:bodyPr>
          <a:lstStyle/>
          <a:p>
            <a:pPr algn="ctr"/>
            <a:r>
              <a:rPr lang="en-US" sz="3600" dirty="0" smtClean="0"/>
              <a:t>1943</a:t>
            </a:r>
            <a:endParaRPr lang="en-US" sz="3600" dirty="0"/>
          </a:p>
        </p:txBody>
      </p:sp>
      <p:pic>
        <p:nvPicPr>
          <p:cNvPr id="8194" name="Picture 2" descr="https://www.stamp-collecting-world.com/images/BM_Mi_114_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97" y="414923"/>
            <a:ext cx="4126504" cy="16098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929" y="2137347"/>
            <a:ext cx="4768571" cy="646331"/>
          </a:xfrm>
          <a:prstGeom prst="rect">
            <a:avLst/>
          </a:prstGeom>
        </p:spPr>
        <p:txBody>
          <a:bodyPr wrap="square">
            <a:spAutoFit/>
          </a:bodyPr>
          <a:lstStyle/>
          <a:p>
            <a:pPr algn="ctr"/>
            <a:r>
              <a:rPr lang="en-US" b="1" dirty="0">
                <a:solidFill>
                  <a:srgbClr val="000000"/>
                </a:solidFill>
                <a:latin typeface="Verdana" panose="020B0604030504040204" pitchFamily="34" charset="0"/>
              </a:rPr>
              <a:t>January 20, 1943</a:t>
            </a:r>
            <a:r>
              <a:rPr lang="en-US" dirty="0">
                <a:solidFill>
                  <a:srgbClr val="000000"/>
                </a:solidFill>
                <a:latin typeface="Verdana" panose="020B0604030504040204" pitchFamily="34" charset="0"/>
              </a:rPr>
              <a:t> to raise money for the German Winter Relief Fund.</a:t>
            </a:r>
            <a:endParaRPr lang="en-US" dirty="0"/>
          </a:p>
        </p:txBody>
      </p:sp>
      <p:pic>
        <p:nvPicPr>
          <p:cNvPr id="8196" name="Picture 4" descr="https://www.stamp-collecting-world.com/images/BM_Mi_117_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75" y="2927371"/>
            <a:ext cx="3600450" cy="3552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15525" y="3826620"/>
            <a:ext cx="2080475" cy="1754326"/>
          </a:xfrm>
          <a:prstGeom prst="rect">
            <a:avLst/>
          </a:prstGeom>
        </p:spPr>
        <p:txBody>
          <a:bodyPr wrap="square">
            <a:spAutoFit/>
          </a:bodyPr>
          <a:lstStyle/>
          <a:p>
            <a:pPr algn="ctr"/>
            <a:r>
              <a:rPr lang="en-US" dirty="0" smtClean="0">
                <a:solidFill>
                  <a:srgbClr val="000000"/>
                </a:solidFill>
                <a:latin typeface="Verdana" panose="020B0604030504040204" pitchFamily="34" charset="0"/>
              </a:rPr>
              <a:t>New</a:t>
            </a:r>
            <a:r>
              <a:rPr lang="en-US" dirty="0">
                <a:solidFill>
                  <a:srgbClr val="000000"/>
                </a:solidFill>
                <a:latin typeface="Verdana" panose="020B0604030504040204" pitchFamily="34" charset="0"/>
              </a:rPr>
              <a:t> set of </a:t>
            </a:r>
            <a:r>
              <a:rPr lang="en-US" dirty="0" smtClean="0">
                <a:solidFill>
                  <a:srgbClr val="000000"/>
                </a:solidFill>
                <a:latin typeface="Verdana" panose="020B0604030504040204" pitchFamily="34" charset="0"/>
              </a:rPr>
              <a:t>newspaper</a:t>
            </a:r>
            <a:r>
              <a:rPr lang="en-US" dirty="0">
                <a:solidFill>
                  <a:srgbClr val="000000"/>
                </a:solidFill>
                <a:latin typeface="Verdana" panose="020B0604030504040204" pitchFamily="34" charset="0"/>
              </a:rPr>
              <a:t> </a:t>
            </a:r>
            <a:r>
              <a:rPr lang="en-US" dirty="0" smtClean="0">
                <a:solidFill>
                  <a:srgbClr val="000000"/>
                </a:solidFill>
                <a:latin typeface="Verdana" panose="020B0604030504040204" pitchFamily="34" charset="0"/>
              </a:rPr>
              <a:t>postage </a:t>
            </a:r>
            <a:r>
              <a:rPr lang="en-US" dirty="0">
                <a:solidFill>
                  <a:srgbClr val="000000"/>
                </a:solidFill>
                <a:latin typeface="Verdana" panose="020B0604030504040204" pitchFamily="34" charset="0"/>
              </a:rPr>
              <a:t> stamps was issued on </a:t>
            </a:r>
            <a:r>
              <a:rPr lang="en-US" b="1" dirty="0">
                <a:solidFill>
                  <a:srgbClr val="000000"/>
                </a:solidFill>
                <a:latin typeface="Verdana" panose="020B0604030504040204" pitchFamily="34" charset="0"/>
              </a:rPr>
              <a:t>February 15, 1943.</a:t>
            </a:r>
            <a:endParaRPr lang="en-US" b="1" dirty="0"/>
          </a:p>
        </p:txBody>
      </p:sp>
      <p:pic>
        <p:nvPicPr>
          <p:cNvPr id="8198" name="Picture 6" descr="https://www.stamp-collecting-world.com/images/BM_Mi_126_1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090" y="976708"/>
            <a:ext cx="5122679" cy="4270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39692" y="5359987"/>
            <a:ext cx="5751477" cy="1200329"/>
          </a:xfrm>
          <a:prstGeom prst="rect">
            <a:avLst/>
          </a:prstGeom>
        </p:spPr>
        <p:txBody>
          <a:bodyPr wrap="square">
            <a:spAutoFit/>
          </a:bodyPr>
          <a:lstStyle/>
          <a:p>
            <a:pPr algn="ctr"/>
            <a:r>
              <a:rPr lang="en-US" dirty="0">
                <a:solidFill>
                  <a:srgbClr val="000000"/>
                </a:solidFill>
                <a:latin typeface="Verdana" panose="020B0604030504040204" pitchFamily="34" charset="0"/>
              </a:rPr>
              <a:t>The </a:t>
            </a:r>
            <a:r>
              <a:rPr lang="en-US" b="1" dirty="0">
                <a:solidFill>
                  <a:srgbClr val="000000"/>
                </a:solidFill>
                <a:latin typeface="Verdana" panose="020B0604030504040204" pitchFamily="34" charset="0"/>
              </a:rPr>
              <a:t>two stamps</a:t>
            </a:r>
            <a:r>
              <a:rPr lang="en-US" dirty="0">
                <a:solidFill>
                  <a:srgbClr val="000000"/>
                </a:solidFill>
                <a:latin typeface="Verdana" panose="020B0604030504040204" pitchFamily="34" charset="0"/>
              </a:rPr>
              <a:t> at the top of the image </a:t>
            </a:r>
            <a:r>
              <a:rPr lang="en-US" dirty="0" smtClean="0">
                <a:solidFill>
                  <a:srgbClr val="000000"/>
                </a:solidFill>
                <a:latin typeface="Verdana" panose="020B0604030504040204" pitchFamily="34" charset="0"/>
              </a:rPr>
              <a:t>above were </a:t>
            </a:r>
            <a:r>
              <a:rPr lang="en-US" dirty="0">
                <a:solidFill>
                  <a:srgbClr val="000000"/>
                </a:solidFill>
                <a:latin typeface="Verdana" panose="020B0604030504040204" pitchFamily="34" charset="0"/>
              </a:rPr>
              <a:t>issued on </a:t>
            </a:r>
            <a:r>
              <a:rPr lang="en-US" b="1" dirty="0">
                <a:solidFill>
                  <a:srgbClr val="000000"/>
                </a:solidFill>
                <a:latin typeface="Verdana" panose="020B0604030504040204" pitchFamily="34" charset="0"/>
              </a:rPr>
              <a:t>April 20, 1943</a:t>
            </a:r>
            <a:r>
              <a:rPr lang="en-US" dirty="0">
                <a:solidFill>
                  <a:srgbClr val="000000"/>
                </a:solidFill>
                <a:latin typeface="Verdana" panose="020B0604030504040204" pitchFamily="34" charset="0"/>
              </a:rPr>
              <a:t> to commemorate the 54th Birthday of Adolph Hitler.</a:t>
            </a:r>
            <a:endParaRPr lang="en-US" dirty="0"/>
          </a:p>
        </p:txBody>
      </p:sp>
    </p:spTree>
    <p:extLst>
      <p:ext uri="{BB962C8B-B14F-4D97-AF65-F5344CB8AC3E}">
        <p14:creationId xmlns:p14="http://schemas.microsoft.com/office/powerpoint/2010/main" val="63772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703" y="149093"/>
            <a:ext cx="2753584" cy="646331"/>
          </a:xfrm>
          <a:prstGeom prst="rect">
            <a:avLst/>
          </a:prstGeom>
          <a:noFill/>
        </p:spPr>
        <p:txBody>
          <a:bodyPr wrap="square" rtlCol="0">
            <a:spAutoFit/>
          </a:bodyPr>
          <a:lstStyle/>
          <a:p>
            <a:pPr algn="ctr"/>
            <a:r>
              <a:rPr lang="en-US" sz="3600" dirty="0" smtClean="0"/>
              <a:t>1943/1944</a:t>
            </a:r>
            <a:endParaRPr lang="en-US" sz="3600" dirty="0"/>
          </a:p>
        </p:txBody>
      </p:sp>
      <p:pic>
        <p:nvPicPr>
          <p:cNvPr id="9218" name="Picture 2" descr="https://www.stamp-collecting-world.com/images/BM_Mi_131_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49" y="715494"/>
            <a:ext cx="3580402" cy="1992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52421" y="984249"/>
            <a:ext cx="7705492" cy="923330"/>
          </a:xfrm>
          <a:prstGeom prst="rect">
            <a:avLst/>
          </a:prstGeom>
        </p:spPr>
        <p:txBody>
          <a:bodyPr wrap="square">
            <a:spAutoFit/>
          </a:bodyPr>
          <a:lstStyle/>
          <a:p>
            <a:pPr algn="ctr"/>
            <a:r>
              <a:rPr lang="en-US" dirty="0">
                <a:solidFill>
                  <a:srgbClr val="000000"/>
                </a:solidFill>
                <a:latin typeface="Verdana" panose="020B0604030504040204" pitchFamily="34" charset="0"/>
              </a:rPr>
              <a:t>The stamp at the </a:t>
            </a:r>
            <a:r>
              <a:rPr lang="en-US" dirty="0" smtClean="0">
                <a:solidFill>
                  <a:srgbClr val="000000"/>
                </a:solidFill>
                <a:latin typeface="Verdana" panose="020B0604030504040204" pitchFamily="34" charset="0"/>
              </a:rPr>
              <a:t>left</a:t>
            </a:r>
            <a:r>
              <a:rPr lang="en-US" dirty="0">
                <a:solidFill>
                  <a:srgbClr val="000000"/>
                </a:solidFill>
                <a:latin typeface="Verdana" panose="020B0604030504040204" pitchFamily="34" charset="0"/>
              </a:rPr>
              <a:t> </a:t>
            </a:r>
            <a:r>
              <a:rPr lang="en-US" dirty="0" smtClean="0">
                <a:solidFill>
                  <a:srgbClr val="000000"/>
                </a:solidFill>
                <a:latin typeface="Verdana" panose="020B0604030504040204" pitchFamily="34" charset="0"/>
              </a:rPr>
              <a:t>was </a:t>
            </a:r>
            <a:r>
              <a:rPr lang="en-US" dirty="0">
                <a:solidFill>
                  <a:srgbClr val="000000"/>
                </a:solidFill>
                <a:latin typeface="Verdana" panose="020B0604030504040204" pitchFamily="34" charset="0"/>
              </a:rPr>
              <a:t>issued on </a:t>
            </a:r>
            <a:r>
              <a:rPr lang="en-US" b="1" dirty="0">
                <a:solidFill>
                  <a:srgbClr val="000000"/>
                </a:solidFill>
                <a:latin typeface="Verdana" panose="020B0604030504040204" pitchFamily="34" charset="0"/>
              </a:rPr>
              <a:t>May 28, 1943</a:t>
            </a:r>
            <a:r>
              <a:rPr lang="en-US" dirty="0">
                <a:solidFill>
                  <a:srgbClr val="000000"/>
                </a:solidFill>
                <a:latin typeface="Verdana" panose="020B0604030504040204" pitchFamily="34" charset="0"/>
              </a:rPr>
              <a:t> to commemorate the </a:t>
            </a:r>
            <a:r>
              <a:rPr lang="en-US" dirty="0" smtClean="0">
                <a:solidFill>
                  <a:srgbClr val="000000"/>
                </a:solidFill>
                <a:latin typeface="Verdana" panose="020B0604030504040204" pitchFamily="34" charset="0"/>
              </a:rPr>
              <a:t>first anniversary </a:t>
            </a:r>
            <a:r>
              <a:rPr lang="en-US" dirty="0">
                <a:solidFill>
                  <a:srgbClr val="000000"/>
                </a:solidFill>
                <a:latin typeface="Verdana" panose="020B0604030504040204" pitchFamily="34" charset="0"/>
              </a:rPr>
              <a:t>of the </a:t>
            </a:r>
            <a:r>
              <a:rPr lang="en-US" b="1" dirty="0">
                <a:solidFill>
                  <a:srgbClr val="000000"/>
                </a:solidFill>
                <a:latin typeface="Verdana" panose="020B0604030504040204" pitchFamily="34" charset="0"/>
              </a:rPr>
              <a:t>Death of </a:t>
            </a:r>
            <a:r>
              <a:rPr lang="en-US" b="1" dirty="0" err="1">
                <a:solidFill>
                  <a:srgbClr val="000000"/>
                </a:solidFill>
                <a:latin typeface="Verdana" panose="020B0604030504040204" pitchFamily="34" charset="0"/>
              </a:rPr>
              <a:t>Reinhard</a:t>
            </a:r>
            <a:r>
              <a:rPr lang="en-US" b="1" dirty="0">
                <a:solidFill>
                  <a:srgbClr val="000000"/>
                </a:solidFill>
                <a:latin typeface="Verdana" panose="020B0604030504040204" pitchFamily="34" charset="0"/>
              </a:rPr>
              <a:t> </a:t>
            </a:r>
            <a:r>
              <a:rPr lang="en-US" b="1" dirty="0" err="1">
                <a:solidFill>
                  <a:srgbClr val="000000"/>
                </a:solidFill>
                <a:latin typeface="Verdana" panose="020B0604030504040204" pitchFamily="34" charset="0"/>
              </a:rPr>
              <a:t>Heydrich</a:t>
            </a:r>
            <a:r>
              <a:rPr lang="en-US" dirty="0">
                <a:solidFill>
                  <a:srgbClr val="000000"/>
                </a:solidFill>
                <a:latin typeface="Verdana" panose="020B0604030504040204" pitchFamily="34" charset="0"/>
              </a:rPr>
              <a:t>, the </a:t>
            </a:r>
            <a:r>
              <a:rPr lang="en-US" dirty="0" err="1">
                <a:solidFill>
                  <a:srgbClr val="000000"/>
                </a:solidFill>
                <a:latin typeface="Verdana" panose="020B0604030504040204" pitchFamily="34" charset="0"/>
              </a:rPr>
              <a:t>Reichsprotektor</a:t>
            </a:r>
            <a:r>
              <a:rPr lang="en-US" dirty="0">
                <a:solidFill>
                  <a:srgbClr val="000000"/>
                </a:solidFill>
                <a:latin typeface="Verdana" panose="020B0604030504040204" pitchFamily="34" charset="0"/>
              </a:rPr>
              <a:t> of Bohemia and Moravia.</a:t>
            </a:r>
            <a:endParaRPr lang="en-US" dirty="0"/>
          </a:p>
        </p:txBody>
      </p:sp>
      <p:sp>
        <p:nvSpPr>
          <p:cNvPr id="4" name="Rectangle 3"/>
          <p:cNvSpPr/>
          <p:nvPr/>
        </p:nvSpPr>
        <p:spPr>
          <a:xfrm>
            <a:off x="4699703" y="2062138"/>
            <a:ext cx="6750562" cy="646331"/>
          </a:xfrm>
          <a:prstGeom prst="rect">
            <a:avLst/>
          </a:prstGeom>
        </p:spPr>
        <p:txBody>
          <a:bodyPr wrap="square">
            <a:spAutoFit/>
          </a:bodyPr>
          <a:lstStyle/>
          <a:p>
            <a:pPr algn="ctr"/>
            <a:r>
              <a:rPr lang="en-US" dirty="0">
                <a:solidFill>
                  <a:srgbClr val="000000"/>
                </a:solidFill>
                <a:latin typeface="Verdana" panose="020B0604030504040204" pitchFamily="34" charset="0"/>
              </a:rPr>
              <a:t>The stamp </a:t>
            </a:r>
            <a:r>
              <a:rPr lang="en-US" dirty="0" smtClean="0">
                <a:solidFill>
                  <a:srgbClr val="000000"/>
                </a:solidFill>
                <a:latin typeface="Verdana" panose="020B0604030504040204" pitchFamily="34" charset="0"/>
              </a:rPr>
              <a:t>at the right </a:t>
            </a:r>
            <a:r>
              <a:rPr lang="en-US" dirty="0" smtClean="0">
                <a:solidFill>
                  <a:srgbClr val="000000"/>
                </a:solidFill>
                <a:latin typeface="Verdana" panose="020B0604030504040204" pitchFamily="34" charset="0"/>
              </a:rPr>
              <a:t>was </a:t>
            </a:r>
            <a:r>
              <a:rPr lang="en-US" dirty="0">
                <a:solidFill>
                  <a:srgbClr val="000000"/>
                </a:solidFill>
                <a:latin typeface="Verdana" panose="020B0604030504040204" pitchFamily="34" charset="0"/>
              </a:rPr>
              <a:t>issued on </a:t>
            </a:r>
            <a:r>
              <a:rPr lang="en-US" b="1" dirty="0">
                <a:solidFill>
                  <a:srgbClr val="000000"/>
                </a:solidFill>
                <a:latin typeface="Verdana" panose="020B0604030504040204" pitchFamily="34" charset="0"/>
              </a:rPr>
              <a:t>September 16</a:t>
            </a:r>
            <a:r>
              <a:rPr lang="en-US" dirty="0">
                <a:solidFill>
                  <a:srgbClr val="000000"/>
                </a:solidFill>
                <a:latin typeface="Verdana" panose="020B0604030504040204" pitchFamily="34" charset="0"/>
              </a:rPr>
              <a:t> to publicize and raise money for the </a:t>
            </a:r>
            <a:r>
              <a:rPr lang="en-US" b="1" dirty="0">
                <a:solidFill>
                  <a:srgbClr val="000000"/>
                </a:solidFill>
                <a:latin typeface="Verdana" panose="020B0604030504040204" pitchFamily="34" charset="0"/>
              </a:rPr>
              <a:t>German Red Cross</a:t>
            </a:r>
            <a:r>
              <a:rPr lang="en-US" dirty="0">
                <a:solidFill>
                  <a:srgbClr val="000000"/>
                </a:solidFill>
                <a:latin typeface="Verdana" panose="020B0604030504040204" pitchFamily="34" charset="0"/>
              </a:rPr>
              <a:t>.</a:t>
            </a:r>
            <a:endParaRPr lang="en-US" dirty="0"/>
          </a:p>
        </p:txBody>
      </p:sp>
      <p:pic>
        <p:nvPicPr>
          <p:cNvPr id="9220" name="Picture 4" descr="https://www.stamp-collecting-world.com/images/BM_Mi_133_1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969" y="2943557"/>
            <a:ext cx="4721542" cy="36435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6481" y="3195680"/>
            <a:ext cx="5644651" cy="3139321"/>
          </a:xfrm>
          <a:prstGeom prst="rect">
            <a:avLst/>
          </a:prstGeom>
        </p:spPr>
        <p:txBody>
          <a:bodyPr wrap="square">
            <a:spAutoFit/>
          </a:bodyPr>
          <a:lstStyle/>
          <a:p>
            <a:pPr algn="ctr"/>
            <a:r>
              <a:rPr lang="en-US" dirty="0">
                <a:solidFill>
                  <a:srgbClr val="000000"/>
                </a:solidFill>
                <a:latin typeface="Verdana" panose="020B0604030504040204" pitchFamily="34" charset="0"/>
              </a:rPr>
              <a:t>The three stamps at the </a:t>
            </a:r>
            <a:r>
              <a:rPr lang="en-US" dirty="0" smtClean="0">
                <a:solidFill>
                  <a:srgbClr val="000000"/>
                </a:solidFill>
                <a:latin typeface="Verdana" panose="020B0604030504040204" pitchFamily="34" charset="0"/>
              </a:rPr>
              <a:t>top were </a:t>
            </a:r>
            <a:r>
              <a:rPr lang="en-US" dirty="0">
                <a:solidFill>
                  <a:srgbClr val="000000"/>
                </a:solidFill>
                <a:latin typeface="Verdana" panose="020B0604030504040204" pitchFamily="34" charset="0"/>
              </a:rPr>
              <a:t>issued on </a:t>
            </a:r>
            <a:r>
              <a:rPr lang="en-US" b="1" dirty="0">
                <a:solidFill>
                  <a:srgbClr val="000000"/>
                </a:solidFill>
                <a:latin typeface="Verdana" panose="020B0604030504040204" pitchFamily="34" charset="0"/>
              </a:rPr>
              <a:t>March 15, 1944</a:t>
            </a:r>
            <a:r>
              <a:rPr lang="en-US" dirty="0">
                <a:solidFill>
                  <a:srgbClr val="000000"/>
                </a:solidFill>
                <a:latin typeface="Verdana" panose="020B0604030504040204" pitchFamily="34" charset="0"/>
              </a:rPr>
              <a:t> to commemorate the </a:t>
            </a:r>
            <a:r>
              <a:rPr lang="en-US" b="1" dirty="0">
                <a:solidFill>
                  <a:srgbClr val="000000"/>
                </a:solidFill>
                <a:latin typeface="Verdana" panose="020B0604030504040204" pitchFamily="34" charset="0"/>
              </a:rPr>
              <a:t>5th Anniversary of the Establishment of the "Protectorate</a:t>
            </a:r>
            <a:r>
              <a:rPr lang="en-US" b="1" dirty="0" smtClean="0">
                <a:solidFill>
                  <a:srgbClr val="000000"/>
                </a:solidFill>
                <a:latin typeface="Verdana" panose="020B0604030504040204" pitchFamily="34" charset="0"/>
              </a:rPr>
              <a:t>"</a:t>
            </a:r>
            <a:r>
              <a:rPr lang="en-US" dirty="0" smtClean="0">
                <a:solidFill>
                  <a:srgbClr val="000000"/>
                </a:solidFill>
                <a:latin typeface="Verdana" panose="020B0604030504040204" pitchFamily="34" charset="0"/>
              </a:rPr>
              <a:t>.  Two </a:t>
            </a:r>
            <a:r>
              <a:rPr lang="en-US" dirty="0">
                <a:solidFill>
                  <a:srgbClr val="000000"/>
                </a:solidFill>
                <a:latin typeface="Verdana" panose="020B0604030504040204" pitchFamily="34" charset="0"/>
              </a:rPr>
              <a:t>of the stamps depict a couple wearing native costumes, and the other stamp depicts the Nazi emblem along with the arms of Bohemia and Moravia</a:t>
            </a:r>
            <a:r>
              <a:rPr lang="en-US" dirty="0" smtClean="0">
                <a:solidFill>
                  <a:srgbClr val="000000"/>
                </a:solidFill>
                <a:latin typeface="Verdana" panose="020B0604030504040204" pitchFamily="34" charset="0"/>
              </a:rPr>
              <a:t>.</a:t>
            </a:r>
          </a:p>
          <a:p>
            <a:pPr algn="ctr"/>
            <a:endParaRPr lang="en-US" i="0" dirty="0" smtClean="0">
              <a:solidFill>
                <a:srgbClr val="000000"/>
              </a:solidFill>
              <a:effectLst/>
              <a:latin typeface="Verdana" panose="020B0604030504040204" pitchFamily="34" charset="0"/>
            </a:endParaRPr>
          </a:p>
          <a:p>
            <a:pPr algn="ctr"/>
            <a:r>
              <a:rPr lang="en-US" dirty="0" smtClean="0">
                <a:solidFill>
                  <a:srgbClr val="000000"/>
                </a:solidFill>
                <a:latin typeface="Verdana" panose="020B0604030504040204" pitchFamily="34" charset="0"/>
              </a:rPr>
              <a:t>The lower Hitler birthday commemoratives were released on </a:t>
            </a:r>
            <a:r>
              <a:rPr lang="en-US" b="1" dirty="0" smtClean="0">
                <a:solidFill>
                  <a:srgbClr val="000000"/>
                </a:solidFill>
                <a:latin typeface="Verdana" panose="020B0604030504040204" pitchFamily="34" charset="0"/>
              </a:rPr>
              <a:t>April 12, 1944</a:t>
            </a:r>
            <a:r>
              <a:rPr lang="en-US" dirty="0" smtClean="0">
                <a:solidFill>
                  <a:srgbClr val="000000"/>
                </a:solidFill>
                <a:latin typeface="Verdana" panose="020B0604030504040204" pitchFamily="34" charset="0"/>
              </a:rPr>
              <a:t>.  It was his 55</a:t>
            </a:r>
            <a:r>
              <a:rPr lang="en-US" baseline="30000" dirty="0" smtClean="0">
                <a:solidFill>
                  <a:srgbClr val="000000"/>
                </a:solidFill>
                <a:latin typeface="Verdana" panose="020B0604030504040204" pitchFamily="34" charset="0"/>
              </a:rPr>
              <a:t>th</a:t>
            </a:r>
            <a:r>
              <a:rPr lang="en-US" dirty="0" smtClean="0">
                <a:solidFill>
                  <a:srgbClr val="000000"/>
                </a:solidFill>
                <a:latin typeface="Verdana" panose="020B0604030504040204" pitchFamily="34" charset="0"/>
              </a:rPr>
              <a:t>… and last.</a:t>
            </a:r>
            <a:endParaRPr lang="en-US"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592402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stamp-collecting-world.com/images/BM_Mi_138_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866" y="1014955"/>
            <a:ext cx="4200722" cy="52334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4181" y="1727223"/>
            <a:ext cx="5301436" cy="1477328"/>
          </a:xfrm>
          <a:prstGeom prst="rect">
            <a:avLst/>
          </a:prstGeom>
        </p:spPr>
        <p:txBody>
          <a:bodyPr wrap="square">
            <a:spAutoFit/>
          </a:bodyPr>
          <a:lstStyle/>
          <a:p>
            <a:pPr algn="ctr"/>
            <a:r>
              <a:rPr lang="en-US" dirty="0">
                <a:solidFill>
                  <a:srgbClr val="000000"/>
                </a:solidFill>
                <a:latin typeface="Verdana" panose="020B0604030504040204" pitchFamily="34" charset="0"/>
              </a:rPr>
              <a:t>The</a:t>
            </a:r>
            <a:r>
              <a:rPr lang="en-US" b="1" dirty="0">
                <a:solidFill>
                  <a:srgbClr val="000000"/>
                </a:solidFill>
                <a:latin typeface="Verdana" panose="020B0604030504040204" pitchFamily="34" charset="0"/>
              </a:rPr>
              <a:t> </a:t>
            </a:r>
            <a:r>
              <a:rPr lang="en-US" dirty="0" smtClean="0">
                <a:solidFill>
                  <a:srgbClr val="000000"/>
                </a:solidFill>
                <a:latin typeface="Verdana" panose="020B0604030504040204" pitchFamily="34" charset="0"/>
              </a:rPr>
              <a:t>stamps</a:t>
            </a:r>
            <a:r>
              <a:rPr lang="en-US" dirty="0">
                <a:solidFill>
                  <a:srgbClr val="000000"/>
                </a:solidFill>
                <a:latin typeface="Verdana" panose="020B0604030504040204" pitchFamily="34" charset="0"/>
              </a:rPr>
              <a:t> at the top </a:t>
            </a:r>
            <a:r>
              <a:rPr lang="en-US" dirty="0" smtClean="0">
                <a:solidFill>
                  <a:srgbClr val="000000"/>
                </a:solidFill>
                <a:latin typeface="Verdana" panose="020B0604030504040204" pitchFamily="34" charset="0"/>
              </a:rPr>
              <a:t>were </a:t>
            </a:r>
            <a:r>
              <a:rPr lang="en-US" dirty="0">
                <a:solidFill>
                  <a:srgbClr val="000000"/>
                </a:solidFill>
                <a:latin typeface="Verdana" panose="020B0604030504040204" pitchFamily="34" charset="0"/>
              </a:rPr>
              <a:t>issued on </a:t>
            </a:r>
            <a:r>
              <a:rPr lang="en-US" b="1" dirty="0">
                <a:solidFill>
                  <a:srgbClr val="000000"/>
                </a:solidFill>
                <a:latin typeface="Verdana" panose="020B0604030504040204" pitchFamily="34" charset="0"/>
              </a:rPr>
              <a:t>May 12, 1944</a:t>
            </a:r>
            <a:r>
              <a:rPr lang="en-US" dirty="0">
                <a:solidFill>
                  <a:srgbClr val="000000"/>
                </a:solidFill>
                <a:latin typeface="Verdana" panose="020B0604030504040204" pitchFamily="34" charset="0"/>
              </a:rPr>
              <a:t> to commemorate the </a:t>
            </a:r>
            <a:r>
              <a:rPr lang="en-US" b="1" dirty="0">
                <a:solidFill>
                  <a:srgbClr val="000000"/>
                </a:solidFill>
                <a:latin typeface="Verdana" panose="020B0604030504040204" pitchFamily="34" charset="0"/>
              </a:rPr>
              <a:t>60th Anniversary</a:t>
            </a:r>
            <a:r>
              <a:rPr lang="en-US" dirty="0">
                <a:solidFill>
                  <a:srgbClr val="000000"/>
                </a:solidFill>
                <a:latin typeface="Verdana" panose="020B0604030504040204" pitchFamily="34" charset="0"/>
              </a:rPr>
              <a:t> of the </a:t>
            </a:r>
            <a:r>
              <a:rPr lang="en-US" b="1" dirty="0">
                <a:solidFill>
                  <a:srgbClr val="000000"/>
                </a:solidFill>
                <a:latin typeface="Verdana" panose="020B0604030504040204" pitchFamily="34" charset="0"/>
              </a:rPr>
              <a:t>Death of </a:t>
            </a:r>
            <a:r>
              <a:rPr lang="en-US" b="1" dirty="0" err="1">
                <a:solidFill>
                  <a:srgbClr val="000000"/>
                </a:solidFill>
                <a:latin typeface="Verdana" panose="020B0604030504040204" pitchFamily="34" charset="0"/>
              </a:rPr>
              <a:t>Bedrich</a:t>
            </a:r>
            <a:r>
              <a:rPr lang="en-US" b="1" dirty="0">
                <a:solidFill>
                  <a:srgbClr val="000000"/>
                </a:solidFill>
                <a:latin typeface="Verdana" panose="020B0604030504040204" pitchFamily="34" charset="0"/>
              </a:rPr>
              <a:t> Smetana</a:t>
            </a:r>
            <a:r>
              <a:rPr lang="en-US" dirty="0">
                <a:solidFill>
                  <a:srgbClr val="000000"/>
                </a:solidFill>
                <a:latin typeface="Verdana" panose="020B0604030504040204" pitchFamily="34" charset="0"/>
              </a:rPr>
              <a:t> </a:t>
            </a:r>
            <a:r>
              <a:rPr lang="en-US" i="1" dirty="0">
                <a:solidFill>
                  <a:srgbClr val="000000"/>
                </a:solidFill>
                <a:latin typeface="Verdana" panose="020B0604030504040204" pitchFamily="34" charset="0"/>
              </a:rPr>
              <a:t>(1824-1884)</a:t>
            </a:r>
            <a:r>
              <a:rPr lang="en-US" dirty="0">
                <a:solidFill>
                  <a:srgbClr val="000000"/>
                </a:solidFill>
                <a:latin typeface="Verdana" panose="020B0604030504040204" pitchFamily="34" charset="0"/>
              </a:rPr>
              <a:t>, a famous Czech composer and pianist.</a:t>
            </a:r>
            <a:endParaRPr lang="en-US" dirty="0"/>
          </a:p>
        </p:txBody>
      </p:sp>
      <p:sp>
        <p:nvSpPr>
          <p:cNvPr id="3" name="Rectangle 2"/>
          <p:cNvSpPr/>
          <p:nvPr/>
        </p:nvSpPr>
        <p:spPr>
          <a:xfrm>
            <a:off x="6278878" y="4167471"/>
            <a:ext cx="4632041" cy="1477328"/>
          </a:xfrm>
          <a:prstGeom prst="rect">
            <a:avLst/>
          </a:prstGeom>
        </p:spPr>
        <p:txBody>
          <a:bodyPr wrap="square">
            <a:spAutoFit/>
          </a:bodyPr>
          <a:lstStyle/>
          <a:p>
            <a:pPr algn="ctr"/>
            <a:r>
              <a:rPr lang="en-US" dirty="0">
                <a:solidFill>
                  <a:srgbClr val="000000"/>
                </a:solidFill>
                <a:latin typeface="Verdana" panose="020B0604030504040204" pitchFamily="34" charset="0"/>
              </a:rPr>
              <a:t>The </a:t>
            </a:r>
            <a:r>
              <a:rPr lang="en-US" dirty="0" smtClean="0">
                <a:solidFill>
                  <a:srgbClr val="000000"/>
                </a:solidFill>
                <a:latin typeface="Verdana" panose="020B0604030504040204" pitchFamily="34" charset="0"/>
              </a:rPr>
              <a:t>stamps</a:t>
            </a:r>
            <a:r>
              <a:rPr lang="en-US" dirty="0">
                <a:solidFill>
                  <a:srgbClr val="000000"/>
                </a:solidFill>
                <a:latin typeface="Verdana" panose="020B0604030504040204" pitchFamily="34" charset="0"/>
              </a:rPr>
              <a:t> at the bottom </a:t>
            </a:r>
            <a:r>
              <a:rPr lang="en-US" dirty="0" smtClean="0">
                <a:solidFill>
                  <a:srgbClr val="000000"/>
                </a:solidFill>
                <a:latin typeface="Verdana" panose="020B0604030504040204" pitchFamily="34" charset="0"/>
              </a:rPr>
              <a:t>were </a:t>
            </a:r>
            <a:r>
              <a:rPr lang="en-US" dirty="0">
                <a:solidFill>
                  <a:srgbClr val="000000"/>
                </a:solidFill>
                <a:latin typeface="Verdana" panose="020B0604030504040204" pitchFamily="34" charset="0"/>
              </a:rPr>
              <a:t>issued on </a:t>
            </a:r>
            <a:r>
              <a:rPr lang="en-US" b="1" dirty="0">
                <a:solidFill>
                  <a:srgbClr val="000000"/>
                </a:solidFill>
                <a:latin typeface="Verdana" panose="020B0604030504040204" pitchFamily="34" charset="0"/>
              </a:rPr>
              <a:t>November 21, 1944</a:t>
            </a:r>
            <a:r>
              <a:rPr lang="en-US" dirty="0">
                <a:solidFill>
                  <a:srgbClr val="000000"/>
                </a:solidFill>
                <a:latin typeface="Verdana" panose="020B0604030504040204" pitchFamily="34" charset="0"/>
              </a:rPr>
              <a:t> to commemorate the </a:t>
            </a:r>
            <a:r>
              <a:rPr lang="en-US" b="1" dirty="0">
                <a:solidFill>
                  <a:srgbClr val="000000"/>
                </a:solidFill>
                <a:latin typeface="Verdana" panose="020B0604030504040204" pitchFamily="34" charset="0"/>
              </a:rPr>
              <a:t>600th Anniversary</a:t>
            </a:r>
            <a:r>
              <a:rPr lang="en-US" dirty="0">
                <a:solidFill>
                  <a:srgbClr val="000000"/>
                </a:solidFill>
                <a:latin typeface="Verdana" panose="020B0604030504040204" pitchFamily="34" charset="0"/>
              </a:rPr>
              <a:t> </a:t>
            </a:r>
            <a:r>
              <a:rPr lang="en-US" b="1" dirty="0">
                <a:solidFill>
                  <a:srgbClr val="000000"/>
                </a:solidFill>
                <a:latin typeface="Verdana" panose="020B0604030504040204" pitchFamily="34" charset="0"/>
              </a:rPr>
              <a:t>of St. Vitus Cathedral </a:t>
            </a:r>
            <a:r>
              <a:rPr lang="en-US" dirty="0">
                <a:solidFill>
                  <a:srgbClr val="000000"/>
                </a:solidFill>
                <a:latin typeface="Verdana" panose="020B0604030504040204" pitchFamily="34" charset="0"/>
              </a:rPr>
              <a:t>in Prague</a:t>
            </a:r>
            <a:r>
              <a:rPr lang="en-US" dirty="0" smtClean="0">
                <a:solidFill>
                  <a:srgbClr val="000000"/>
                </a:solidFill>
                <a:latin typeface="Verdana" panose="020B0604030504040204" pitchFamily="34" charset="0"/>
              </a:rPr>
              <a:t>.</a:t>
            </a:r>
            <a:endParaRPr lang="en-US" dirty="0"/>
          </a:p>
        </p:txBody>
      </p:sp>
      <p:sp>
        <p:nvSpPr>
          <p:cNvPr id="5" name="TextBox 4"/>
          <p:cNvSpPr txBox="1"/>
          <p:nvPr/>
        </p:nvSpPr>
        <p:spPr>
          <a:xfrm>
            <a:off x="4109389" y="212812"/>
            <a:ext cx="3253346" cy="646331"/>
          </a:xfrm>
          <a:prstGeom prst="rect">
            <a:avLst/>
          </a:prstGeom>
          <a:noFill/>
        </p:spPr>
        <p:txBody>
          <a:bodyPr wrap="square" rtlCol="0">
            <a:spAutoFit/>
          </a:bodyPr>
          <a:lstStyle/>
          <a:p>
            <a:pPr algn="ctr"/>
            <a:r>
              <a:rPr lang="en-US" sz="3600" dirty="0" smtClean="0"/>
              <a:t>1944</a:t>
            </a:r>
            <a:endParaRPr lang="en-US" sz="3600" dirty="0"/>
          </a:p>
        </p:txBody>
      </p:sp>
    </p:spTree>
    <p:extLst>
      <p:ext uri="{BB962C8B-B14F-4D97-AF65-F5344CB8AC3E}">
        <p14:creationId xmlns:p14="http://schemas.microsoft.com/office/powerpoint/2010/main" val="2933045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00" y="1429923"/>
            <a:ext cx="10483403" cy="4524315"/>
          </a:xfrm>
          <a:prstGeom prst="rect">
            <a:avLst/>
          </a:prstGeom>
        </p:spPr>
        <p:txBody>
          <a:bodyPr wrap="square">
            <a:spAutoFit/>
          </a:bodyPr>
          <a:lstStyle/>
          <a:p>
            <a:pPr algn="just"/>
            <a:r>
              <a:rPr lang="en-US" sz="3200" b="1" dirty="0" smtClean="0">
                <a:solidFill>
                  <a:srgbClr val="222222"/>
                </a:solidFill>
              </a:rPr>
              <a:t>The best known Bohemia </a:t>
            </a:r>
            <a:r>
              <a:rPr lang="en-US" sz="3200" b="1" dirty="0">
                <a:solidFill>
                  <a:srgbClr val="222222"/>
                </a:solidFill>
              </a:rPr>
              <a:t>– Moravia </a:t>
            </a:r>
            <a:r>
              <a:rPr lang="en-US" sz="3200" b="1" dirty="0" smtClean="0">
                <a:solidFill>
                  <a:srgbClr val="222222"/>
                </a:solidFill>
              </a:rPr>
              <a:t>postal item, and hardest item to procure, is a stamp issued </a:t>
            </a:r>
            <a:r>
              <a:rPr lang="en-US" sz="3200" b="1" dirty="0" smtClean="0">
                <a:solidFill>
                  <a:srgbClr val="FF0000"/>
                </a:solidFill>
              </a:rPr>
              <a:t>FROM the </a:t>
            </a:r>
            <a:r>
              <a:rPr lang="en-US" sz="3200" b="1" dirty="0">
                <a:solidFill>
                  <a:srgbClr val="FF0000"/>
                </a:solidFill>
              </a:rPr>
              <a:t>C</a:t>
            </a:r>
            <a:r>
              <a:rPr lang="en-US" sz="3200" b="1" dirty="0" smtClean="0">
                <a:solidFill>
                  <a:srgbClr val="FF0000"/>
                </a:solidFill>
              </a:rPr>
              <a:t>oncentration Camp  </a:t>
            </a:r>
            <a:r>
              <a:rPr lang="en-US" sz="3200" b="1" dirty="0" err="1" smtClean="0">
                <a:solidFill>
                  <a:srgbClr val="FF0000"/>
                </a:solidFill>
              </a:rPr>
              <a:t>Theresienstadt</a:t>
            </a:r>
            <a:r>
              <a:rPr lang="en-US" sz="3200" b="1" dirty="0" smtClean="0">
                <a:solidFill>
                  <a:srgbClr val="FF0000"/>
                </a:solidFill>
              </a:rPr>
              <a:t>,</a:t>
            </a:r>
            <a:r>
              <a:rPr lang="en-US" sz="3200" b="1" dirty="0" smtClean="0">
                <a:solidFill>
                  <a:srgbClr val="222222"/>
                </a:solidFill>
              </a:rPr>
              <a:t> located in Bohemia – Moravia.   </a:t>
            </a:r>
          </a:p>
          <a:p>
            <a:pPr algn="just"/>
            <a:endParaRPr lang="en-US" sz="3200" b="1" dirty="0">
              <a:solidFill>
                <a:srgbClr val="222222"/>
              </a:solidFill>
              <a:cs typeface="Arial" panose="020B0604020202020204" pitchFamily="34" charset="0"/>
            </a:endParaRPr>
          </a:p>
          <a:p>
            <a:pPr algn="just"/>
            <a:r>
              <a:rPr lang="en-US" sz="3200" b="1" dirty="0" err="1" smtClean="0">
                <a:solidFill>
                  <a:srgbClr val="000000"/>
                </a:solidFill>
                <a:cs typeface="Arial" panose="020B0604020202020204" pitchFamily="34" charset="0"/>
              </a:rPr>
              <a:t>Theresienstadt</a:t>
            </a:r>
            <a:r>
              <a:rPr lang="en-US" sz="3200" b="1" dirty="0" smtClean="0">
                <a:solidFill>
                  <a:srgbClr val="000000"/>
                </a:solidFill>
                <a:cs typeface="Arial" panose="020B0604020202020204" pitchFamily="34" charset="0"/>
              </a:rPr>
              <a:t> </a:t>
            </a:r>
            <a:r>
              <a:rPr lang="en-US" sz="3200" b="1" dirty="0">
                <a:solidFill>
                  <a:srgbClr val="000000"/>
                </a:solidFill>
                <a:cs typeface="Arial" panose="020B0604020202020204" pitchFamily="34" charset="0"/>
              </a:rPr>
              <a:t>was a military fortress and nearby walled garrison. The fortress was built by </a:t>
            </a:r>
            <a:r>
              <a:rPr lang="en-US" sz="3200" b="1" dirty="0" smtClean="0">
                <a:solidFill>
                  <a:srgbClr val="000000"/>
                </a:solidFill>
                <a:cs typeface="Arial" panose="020B0604020202020204" pitchFamily="34" charset="0"/>
              </a:rPr>
              <a:t>Austrian </a:t>
            </a:r>
            <a:r>
              <a:rPr lang="en-US" sz="3200" b="1" dirty="0">
                <a:solidFill>
                  <a:srgbClr val="000000"/>
                </a:solidFill>
                <a:cs typeface="Arial" panose="020B0604020202020204" pitchFamily="34" charset="0"/>
              </a:rPr>
              <a:t>Emperor Joseph II (1741-1790) during the late 18th Century, and he named it after his mother, Austrian Empress Maria Theresa (1717-1780</a:t>
            </a:r>
            <a:r>
              <a:rPr lang="en-US" sz="3200" b="1" dirty="0" smtClean="0">
                <a:solidFill>
                  <a:srgbClr val="000000"/>
                </a:solidFill>
                <a:cs typeface="Arial" panose="020B0604020202020204" pitchFamily="34" charset="0"/>
              </a:rPr>
              <a:t>).</a:t>
            </a:r>
            <a:endParaRPr lang="en-US" sz="3200" b="1" dirty="0">
              <a:cs typeface="Arial" panose="020B0604020202020204" pitchFamily="34" charset="0"/>
            </a:endParaRPr>
          </a:p>
        </p:txBody>
      </p:sp>
      <p:sp>
        <p:nvSpPr>
          <p:cNvPr id="4" name="Rectangle 3"/>
          <p:cNvSpPr/>
          <p:nvPr/>
        </p:nvSpPr>
        <p:spPr>
          <a:xfrm>
            <a:off x="1517614" y="488255"/>
            <a:ext cx="8581516" cy="646331"/>
          </a:xfrm>
          <a:prstGeom prst="rect">
            <a:avLst/>
          </a:prstGeom>
        </p:spPr>
        <p:txBody>
          <a:bodyPr wrap="none">
            <a:spAutoFit/>
          </a:bodyPr>
          <a:lstStyle/>
          <a:p>
            <a:r>
              <a:rPr lang="en-US" sz="3600" b="1" dirty="0" smtClean="0">
                <a:solidFill>
                  <a:srgbClr val="FF0000"/>
                </a:solidFill>
              </a:rPr>
              <a:t>The </a:t>
            </a:r>
            <a:r>
              <a:rPr lang="en-US" sz="3600" b="1" dirty="0" err="1">
                <a:solidFill>
                  <a:srgbClr val="FF0000"/>
                </a:solidFill>
              </a:rPr>
              <a:t>Theresienstadt</a:t>
            </a:r>
            <a:r>
              <a:rPr lang="en-US" sz="3600" b="1" dirty="0">
                <a:solidFill>
                  <a:srgbClr val="FF0000"/>
                </a:solidFill>
              </a:rPr>
              <a:t> Parcel Admission Stamp </a:t>
            </a:r>
            <a:endParaRPr lang="en-US" sz="3600" dirty="0">
              <a:solidFill>
                <a:srgbClr val="FF0000"/>
              </a:solidFill>
            </a:endParaRPr>
          </a:p>
        </p:txBody>
      </p:sp>
    </p:spTree>
    <p:extLst>
      <p:ext uri="{BB962C8B-B14F-4D97-AF65-F5344CB8AC3E}">
        <p14:creationId xmlns:p14="http://schemas.microsoft.com/office/powerpoint/2010/main" val="3545756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918" y="366623"/>
            <a:ext cx="10934163" cy="6124754"/>
          </a:xfrm>
          <a:prstGeom prst="rect">
            <a:avLst/>
          </a:prstGeom>
        </p:spPr>
        <p:txBody>
          <a:bodyPr wrap="square">
            <a:spAutoFit/>
          </a:bodyPr>
          <a:lstStyle/>
          <a:p>
            <a:pPr marL="457200" indent="-457200" algn="just">
              <a:buFont typeface="Arial" panose="020B0604020202020204" pitchFamily="34" charset="0"/>
              <a:buChar char="•"/>
            </a:pPr>
            <a:r>
              <a:rPr lang="en-US" sz="3200" b="1" dirty="0">
                <a:solidFill>
                  <a:srgbClr val="000000"/>
                </a:solidFill>
                <a:cs typeface="Arial" panose="020B0604020202020204" pitchFamily="34" charset="0"/>
              </a:rPr>
              <a:t>During World War II the Gestapo used the "large fortress" of </a:t>
            </a:r>
            <a:r>
              <a:rPr lang="en-US" sz="3200" b="1" dirty="0" err="1">
                <a:solidFill>
                  <a:srgbClr val="000000"/>
                </a:solidFill>
                <a:cs typeface="Arial" panose="020B0604020202020204" pitchFamily="34" charset="0"/>
              </a:rPr>
              <a:t>Theresienstadt</a:t>
            </a:r>
            <a:r>
              <a:rPr lang="en-US" sz="3200" b="1" dirty="0">
                <a:solidFill>
                  <a:srgbClr val="000000"/>
                </a:solidFill>
                <a:cs typeface="Arial" panose="020B0604020202020204" pitchFamily="34" charset="0"/>
              </a:rPr>
              <a:t> as a ghetto / concentration camp for Jews from Czechoslovakia, as well as many from Germany, Austria, the Netherlands, and Denmark. </a:t>
            </a:r>
            <a:endParaRPr lang="en-US" sz="3200" b="1" dirty="0" smtClean="0">
              <a:solidFill>
                <a:srgbClr val="000000"/>
              </a:solidFill>
              <a:cs typeface="Arial" panose="020B0604020202020204" pitchFamily="34" charset="0"/>
            </a:endParaRPr>
          </a:p>
          <a:p>
            <a:pPr marL="457200" indent="-457200" algn="just">
              <a:buFont typeface="Arial" panose="020B0604020202020204" pitchFamily="34" charset="0"/>
              <a:buChar char="•"/>
            </a:pPr>
            <a:endParaRPr lang="en-US" sz="2000" b="1" dirty="0" smtClean="0">
              <a:solidFill>
                <a:srgbClr val="000000"/>
              </a:solidFill>
              <a:cs typeface="Arial" panose="020B0604020202020204" pitchFamily="34" charset="0"/>
            </a:endParaRPr>
          </a:p>
          <a:p>
            <a:pPr marL="457200" indent="-457200" algn="just">
              <a:buFont typeface="Arial" panose="020B0604020202020204" pitchFamily="34" charset="0"/>
              <a:buChar char="•"/>
            </a:pPr>
            <a:r>
              <a:rPr lang="en-US" sz="3200" b="1" dirty="0" smtClean="0">
                <a:solidFill>
                  <a:srgbClr val="000000"/>
                </a:solidFill>
                <a:cs typeface="Arial" panose="020B0604020202020204" pitchFamily="34" charset="0"/>
              </a:rPr>
              <a:t>More </a:t>
            </a:r>
            <a:r>
              <a:rPr lang="en-US" sz="3200" b="1" dirty="0">
                <a:solidFill>
                  <a:srgbClr val="000000"/>
                </a:solidFill>
                <a:cs typeface="Arial" panose="020B0604020202020204" pitchFamily="34" charset="0"/>
              </a:rPr>
              <a:t>than 150,000 Jews were sent there, and </a:t>
            </a:r>
            <a:r>
              <a:rPr lang="en-US" sz="3200" b="1" dirty="0">
                <a:solidFill>
                  <a:srgbClr val="FF0000"/>
                </a:solidFill>
                <a:cs typeface="Arial" panose="020B0604020202020204" pitchFamily="34" charset="0"/>
              </a:rPr>
              <a:t>although it was not an extermination camp, </a:t>
            </a:r>
            <a:r>
              <a:rPr lang="en-US" sz="3200" b="1" dirty="0">
                <a:solidFill>
                  <a:srgbClr val="000000"/>
                </a:solidFill>
                <a:cs typeface="Arial" panose="020B0604020202020204" pitchFamily="34" charset="0"/>
              </a:rPr>
              <a:t>about 33,000 died in the ghetto, due to the appalling conditions caused by overcrowding. </a:t>
            </a:r>
            <a:endParaRPr lang="en-US" sz="3200" b="1" dirty="0" smtClean="0">
              <a:solidFill>
                <a:srgbClr val="000000"/>
              </a:solidFill>
              <a:cs typeface="Arial" panose="020B0604020202020204" pitchFamily="34" charset="0"/>
            </a:endParaRPr>
          </a:p>
          <a:p>
            <a:pPr marL="457200" indent="-457200" algn="just">
              <a:buFont typeface="Arial" panose="020B0604020202020204" pitchFamily="34" charset="0"/>
              <a:buChar char="•"/>
            </a:pPr>
            <a:endParaRPr lang="en-US" sz="2000" b="1" dirty="0" smtClean="0">
              <a:solidFill>
                <a:srgbClr val="000000"/>
              </a:solidFill>
              <a:cs typeface="Arial" panose="020B0604020202020204" pitchFamily="34" charset="0"/>
            </a:endParaRPr>
          </a:p>
          <a:p>
            <a:pPr marL="457200" indent="-457200" algn="just">
              <a:buFont typeface="Arial" panose="020B0604020202020204" pitchFamily="34" charset="0"/>
              <a:buChar char="•"/>
            </a:pPr>
            <a:r>
              <a:rPr lang="en-US" sz="3200" b="1" dirty="0" smtClean="0">
                <a:solidFill>
                  <a:srgbClr val="000000"/>
                </a:solidFill>
                <a:cs typeface="Arial" panose="020B0604020202020204" pitchFamily="34" charset="0"/>
              </a:rPr>
              <a:t>About </a:t>
            </a:r>
            <a:r>
              <a:rPr lang="en-US" sz="3200" b="1" dirty="0">
                <a:solidFill>
                  <a:srgbClr val="000000"/>
                </a:solidFill>
                <a:cs typeface="Arial" panose="020B0604020202020204" pitchFamily="34" charset="0"/>
              </a:rPr>
              <a:t>88,000 inhabitants were deported to Auschwitz and other extermination camps. At the end of the war, there were a little over 17,000 survivors.</a:t>
            </a:r>
            <a:endParaRPr lang="en-US" sz="3200" b="1" dirty="0">
              <a:cs typeface="Arial" panose="020B0604020202020204" pitchFamily="34" charset="0"/>
            </a:endParaRPr>
          </a:p>
        </p:txBody>
      </p:sp>
    </p:spTree>
    <p:extLst>
      <p:ext uri="{BB962C8B-B14F-4D97-AF65-F5344CB8AC3E}">
        <p14:creationId xmlns:p14="http://schemas.microsoft.com/office/powerpoint/2010/main" val="3917315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098" y="428888"/>
            <a:ext cx="10856686" cy="5940088"/>
          </a:xfrm>
          <a:prstGeom prst="rect">
            <a:avLst/>
          </a:prstGeom>
        </p:spPr>
        <p:txBody>
          <a:bodyPr wrap="square">
            <a:spAutoFit/>
          </a:bodyPr>
          <a:lstStyle/>
          <a:p>
            <a:pPr algn="ctr"/>
            <a:r>
              <a:rPr lang="en-US" sz="3200" b="1" i="0" dirty="0" smtClean="0">
                <a:effectLst/>
                <a:cs typeface="Arial" panose="020B0604020202020204" pitchFamily="34" charset="0"/>
              </a:rPr>
              <a:t>The </a:t>
            </a:r>
            <a:r>
              <a:rPr lang="en-US" sz="3200" b="1" i="0" dirty="0" err="1" smtClean="0">
                <a:effectLst/>
                <a:cs typeface="Arial" panose="020B0604020202020204" pitchFamily="34" charset="0"/>
              </a:rPr>
              <a:t>Theresienstadt</a:t>
            </a:r>
            <a:r>
              <a:rPr lang="en-US" sz="3200" b="1" i="0" dirty="0" smtClean="0">
                <a:effectLst/>
                <a:cs typeface="Arial" panose="020B0604020202020204" pitchFamily="34" charset="0"/>
              </a:rPr>
              <a:t> "camp-ghetto" existed for three and a half </a:t>
            </a:r>
            <a:r>
              <a:rPr lang="en-US" sz="3200" b="1" i="0" dirty="0" smtClean="0">
                <a:effectLst/>
                <a:cs typeface="Arial" panose="020B0604020202020204" pitchFamily="34" charset="0"/>
              </a:rPr>
              <a:t>years </a:t>
            </a:r>
            <a:r>
              <a:rPr lang="en-US" sz="3200" b="1" i="0" dirty="0" smtClean="0">
                <a:effectLst/>
                <a:cs typeface="Arial" panose="020B0604020202020204" pitchFamily="34" charset="0"/>
              </a:rPr>
              <a:t>between November 24, 1941 and May 9, 1945</a:t>
            </a:r>
            <a:r>
              <a:rPr lang="en-US" sz="3200" b="1" i="0" dirty="0" smtClean="0">
                <a:effectLst/>
                <a:cs typeface="Arial" panose="020B0604020202020204" pitchFamily="34" charset="0"/>
              </a:rPr>
              <a:t>.</a:t>
            </a:r>
          </a:p>
          <a:p>
            <a:pPr algn="ctr"/>
            <a:r>
              <a:rPr lang="en-US" sz="3200" b="1" i="0" dirty="0" smtClean="0">
                <a:effectLst/>
                <a:cs typeface="Arial" panose="020B0604020202020204" pitchFamily="34" charset="0"/>
              </a:rPr>
              <a:t>During </a:t>
            </a:r>
            <a:r>
              <a:rPr lang="en-US" sz="3200" b="1" i="0" dirty="0" smtClean="0">
                <a:effectLst/>
                <a:cs typeface="Arial" panose="020B0604020202020204" pitchFamily="34" charset="0"/>
              </a:rPr>
              <a:t>its existence, </a:t>
            </a:r>
            <a:r>
              <a:rPr lang="en-US" sz="3200" b="1" i="0" dirty="0" err="1" smtClean="0">
                <a:effectLst/>
                <a:cs typeface="Arial" panose="020B0604020202020204" pitchFamily="34" charset="0"/>
              </a:rPr>
              <a:t>Theresienstadt</a:t>
            </a:r>
            <a:r>
              <a:rPr lang="en-US" sz="3200" b="1" i="0" dirty="0" smtClean="0">
                <a:effectLst/>
                <a:cs typeface="Arial" panose="020B0604020202020204" pitchFamily="34" charset="0"/>
              </a:rPr>
              <a:t> served three purposes:</a:t>
            </a:r>
          </a:p>
          <a:p>
            <a:pPr algn="just"/>
            <a:endParaRPr lang="en-US" sz="3200" b="1" i="0" dirty="0" smtClean="0">
              <a:solidFill>
                <a:srgbClr val="383838"/>
              </a:solidFill>
              <a:effectLst/>
              <a:cs typeface="Arial" panose="020B0604020202020204" pitchFamily="34" charset="0"/>
            </a:endParaRPr>
          </a:p>
          <a:p>
            <a:pPr marL="457200" indent="-457200" algn="just">
              <a:buFont typeface="Arial" panose="020B0604020202020204" pitchFamily="34" charset="0"/>
              <a:buChar char="•"/>
            </a:pPr>
            <a:r>
              <a:rPr lang="en-US" sz="2800" b="1" i="0" dirty="0" smtClean="0">
                <a:solidFill>
                  <a:srgbClr val="FF0000"/>
                </a:solidFill>
                <a:effectLst/>
                <a:cs typeface="Arial" panose="020B0604020202020204" pitchFamily="34" charset="0"/>
              </a:rPr>
              <a:t>First, </a:t>
            </a:r>
            <a:r>
              <a:rPr lang="en-US" sz="2800" b="1" i="0" dirty="0" err="1" smtClean="0">
                <a:solidFill>
                  <a:srgbClr val="FF0000"/>
                </a:solidFill>
                <a:effectLst/>
                <a:cs typeface="Arial" panose="020B0604020202020204" pitchFamily="34" charset="0"/>
              </a:rPr>
              <a:t>Theresienstadt</a:t>
            </a:r>
            <a:r>
              <a:rPr lang="en-US" sz="2800" b="1" i="0" dirty="0" smtClean="0">
                <a:solidFill>
                  <a:srgbClr val="FF0000"/>
                </a:solidFill>
                <a:effectLst/>
                <a:cs typeface="Arial" panose="020B0604020202020204" pitchFamily="34" charset="0"/>
              </a:rPr>
              <a:t> served as a transit camp for Czech Jews </a:t>
            </a:r>
            <a:r>
              <a:rPr lang="en-US" sz="2800" b="1" i="0" dirty="0" smtClean="0">
                <a:effectLst/>
                <a:cs typeface="Arial" panose="020B0604020202020204" pitchFamily="34" charset="0"/>
              </a:rPr>
              <a:t>whom the Germans deported to killing centers, concentration camps, and forced-labor camps in German-occupied Poland, Belorussia, and the Baltic States.</a:t>
            </a:r>
          </a:p>
          <a:p>
            <a:pPr marL="457200" indent="-457200" algn="just">
              <a:buFont typeface="Arial" panose="020B0604020202020204" pitchFamily="34" charset="0"/>
              <a:buChar char="•"/>
            </a:pPr>
            <a:endParaRPr lang="en-US" sz="2800" b="1" i="0" dirty="0" smtClean="0">
              <a:solidFill>
                <a:srgbClr val="383838"/>
              </a:solidFill>
              <a:effectLst/>
              <a:cs typeface="Arial" panose="020B0604020202020204" pitchFamily="34" charset="0"/>
            </a:endParaRPr>
          </a:p>
          <a:p>
            <a:pPr marL="457200" indent="-457200" algn="just">
              <a:buFont typeface="Arial" panose="020B0604020202020204" pitchFamily="34" charset="0"/>
              <a:buChar char="•"/>
            </a:pPr>
            <a:r>
              <a:rPr lang="en-US" sz="2800" b="1" i="0" dirty="0" smtClean="0">
                <a:solidFill>
                  <a:srgbClr val="FF0000"/>
                </a:solidFill>
                <a:effectLst/>
                <a:cs typeface="Arial" panose="020B0604020202020204" pitchFamily="34" charset="0"/>
              </a:rPr>
              <a:t>Second, it was a ghetto-labor camp</a:t>
            </a:r>
            <a:r>
              <a:rPr lang="en-US" sz="2800" b="1" i="0" dirty="0" smtClean="0">
                <a:solidFill>
                  <a:srgbClr val="383838"/>
                </a:solidFill>
                <a:effectLst/>
                <a:cs typeface="Arial" panose="020B0604020202020204" pitchFamily="34" charset="0"/>
              </a:rPr>
              <a:t> </a:t>
            </a:r>
            <a:r>
              <a:rPr lang="en-US" sz="2800" b="1" i="0" dirty="0" smtClean="0">
                <a:effectLst/>
                <a:cs typeface="Arial" panose="020B0604020202020204" pitchFamily="34" charset="0"/>
              </a:rPr>
              <a:t>to which the SS deported and then incarcerated certain categories of German, Austrian, and Czech Jews, based on their age, disability as a result of past military service, or domestic celebrity in the arts and other cultural life. </a:t>
            </a:r>
            <a:endParaRPr lang="en-US" sz="2800" b="1" i="0" dirty="0">
              <a:effectLst/>
              <a:cs typeface="Arial" panose="020B0604020202020204" pitchFamily="34" charset="0"/>
            </a:endParaRPr>
          </a:p>
        </p:txBody>
      </p:sp>
    </p:spTree>
    <p:extLst>
      <p:ext uri="{BB962C8B-B14F-4D97-AF65-F5344CB8AC3E}">
        <p14:creationId xmlns:p14="http://schemas.microsoft.com/office/powerpoint/2010/main" val="3120782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392" y="714145"/>
            <a:ext cx="10914743" cy="1815882"/>
          </a:xfrm>
          <a:prstGeom prst="rect">
            <a:avLst/>
          </a:prstGeom>
        </p:spPr>
        <p:txBody>
          <a:bodyPr wrap="square">
            <a:spAutoFit/>
          </a:bodyPr>
          <a:lstStyle/>
          <a:p>
            <a:pPr marL="342900" indent="-342900" algn="just">
              <a:buFont typeface="Arial" panose="020B0604020202020204" pitchFamily="34" charset="0"/>
              <a:buChar char="•"/>
            </a:pPr>
            <a:r>
              <a:rPr lang="en-US" sz="2800" b="1" i="0" dirty="0" smtClean="0">
                <a:solidFill>
                  <a:srgbClr val="FF0000"/>
                </a:solidFill>
                <a:effectLst/>
              </a:rPr>
              <a:t>Third, </a:t>
            </a:r>
            <a:r>
              <a:rPr lang="en-US" sz="2800" b="1" i="0" dirty="0" err="1" smtClean="0">
                <a:solidFill>
                  <a:srgbClr val="FF0000"/>
                </a:solidFill>
                <a:effectLst/>
              </a:rPr>
              <a:t>Theresienstadt</a:t>
            </a:r>
            <a:r>
              <a:rPr lang="en-US" sz="2800" b="1" i="0" dirty="0" smtClean="0">
                <a:solidFill>
                  <a:srgbClr val="FF0000"/>
                </a:solidFill>
                <a:effectLst/>
              </a:rPr>
              <a:t> served as a holding pen for Jews </a:t>
            </a:r>
            <a:r>
              <a:rPr lang="en-US" sz="2800" b="1" i="0" dirty="0" smtClean="0">
                <a:effectLst/>
              </a:rPr>
              <a:t>in the above-mentioned groups. It was expected that that poor conditions there would hasten the deaths of many deportees, until the SS and police could deport the survivors to killing centers in the East.</a:t>
            </a:r>
            <a:endParaRPr lang="en-US" sz="2800" b="1" dirty="0"/>
          </a:p>
        </p:txBody>
      </p:sp>
      <p:pic>
        <p:nvPicPr>
          <p:cNvPr id="3" name="Picture 2" descr="Image result for terezin concentration cam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572" y="2744922"/>
            <a:ext cx="5048250" cy="33623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www.scrapbookpages.com/CzechRepublic/TerezinPhotos/TheresienstadtG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763" y="2744922"/>
            <a:ext cx="5727622"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6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2234"/>
            <a:ext cx="10972799" cy="1015663"/>
          </a:xfrm>
          <a:prstGeom prst="rect">
            <a:avLst/>
          </a:prstGeom>
        </p:spPr>
        <p:txBody>
          <a:bodyPr wrap="square">
            <a:spAutoFit/>
          </a:bodyPr>
          <a:lstStyle/>
          <a:p>
            <a:pPr algn="ctr" fontAlgn="base"/>
            <a:r>
              <a:rPr lang="en-US" sz="3600" b="1" i="0" dirty="0" err="1" smtClean="0">
                <a:effectLst/>
                <a:latin typeface="Oswald"/>
              </a:rPr>
              <a:t>Theresienstadt</a:t>
            </a:r>
            <a:r>
              <a:rPr lang="en-US" sz="3600" b="1" i="0" dirty="0" smtClean="0">
                <a:effectLst/>
                <a:latin typeface="Oswald"/>
              </a:rPr>
              <a:t> Parcel Admission Stamp</a:t>
            </a:r>
          </a:p>
          <a:p>
            <a:pPr algn="ctr" fontAlgn="base"/>
            <a:r>
              <a:rPr lang="en-US" sz="2400" b="0" i="0" dirty="0" smtClean="0">
                <a:solidFill>
                  <a:srgbClr val="333333"/>
                </a:solidFill>
                <a:effectLst/>
                <a:latin typeface="Oswald"/>
              </a:rPr>
              <a:t>Bohemia &amp; Moravia</a:t>
            </a:r>
            <a:endParaRPr lang="en-US" sz="2400" b="0" i="0" dirty="0">
              <a:solidFill>
                <a:srgbClr val="333333"/>
              </a:solidFill>
              <a:effectLst/>
              <a:latin typeface="Oswald"/>
            </a:endParaRPr>
          </a:p>
        </p:txBody>
      </p:sp>
      <p:sp>
        <p:nvSpPr>
          <p:cNvPr id="5" name="Rectangle 4"/>
          <p:cNvSpPr/>
          <p:nvPr/>
        </p:nvSpPr>
        <p:spPr>
          <a:xfrm>
            <a:off x="720961" y="4711065"/>
            <a:ext cx="10750076" cy="1569660"/>
          </a:xfrm>
          <a:prstGeom prst="rect">
            <a:avLst/>
          </a:prstGeom>
        </p:spPr>
        <p:txBody>
          <a:bodyPr wrap="square">
            <a:spAutoFit/>
          </a:bodyPr>
          <a:lstStyle/>
          <a:p>
            <a:pPr algn="ctr"/>
            <a:r>
              <a:rPr lang="en-US" sz="3200" b="1" i="0" dirty="0" smtClean="0">
                <a:effectLst/>
              </a:rPr>
              <a:t>On 10 July 1943, authorities in Bohemia and Moravia began issuing this stamp for use on packages </a:t>
            </a:r>
            <a:r>
              <a:rPr lang="en-US" sz="3200" b="1" i="0" dirty="0" smtClean="0">
                <a:solidFill>
                  <a:srgbClr val="FF0000"/>
                </a:solidFill>
                <a:effectLst/>
              </a:rPr>
              <a:t>sent </a:t>
            </a:r>
            <a:r>
              <a:rPr lang="en-US" sz="3200" b="1" i="0" dirty="0" smtClean="0">
                <a:effectLst/>
              </a:rPr>
              <a:t>to the </a:t>
            </a:r>
            <a:r>
              <a:rPr lang="en-US" sz="3200" b="1" i="0" dirty="0" err="1" smtClean="0">
                <a:effectLst/>
              </a:rPr>
              <a:t>Theresienstadt</a:t>
            </a:r>
            <a:r>
              <a:rPr lang="en-US" sz="3200" b="1" i="0" dirty="0" smtClean="0">
                <a:effectLst/>
              </a:rPr>
              <a:t> concentration camp.  </a:t>
            </a:r>
          </a:p>
        </p:txBody>
      </p:sp>
      <p:pic>
        <p:nvPicPr>
          <p:cNvPr id="1027" name="Picture 3" descr="MiNr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5289" y="1424278"/>
            <a:ext cx="4423953" cy="3163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Heresienstadt parcel admission stam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298" y="1456434"/>
            <a:ext cx="4356022" cy="313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01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146" y="382012"/>
            <a:ext cx="10663707" cy="3046988"/>
          </a:xfrm>
          <a:prstGeom prst="rect">
            <a:avLst/>
          </a:prstGeom>
        </p:spPr>
        <p:txBody>
          <a:bodyPr wrap="square">
            <a:spAutoFit/>
          </a:bodyPr>
          <a:lstStyle/>
          <a:p>
            <a:pPr algn="ctr"/>
            <a:r>
              <a:rPr lang="en-US" sz="3200" b="1" dirty="0"/>
              <a:t>The stamp, printed in Prague, was designed by a Czech with </a:t>
            </a:r>
            <a:r>
              <a:rPr lang="en-US" sz="3200" b="1" dirty="0" smtClean="0"/>
              <a:t>the </a:t>
            </a:r>
            <a:r>
              <a:rPr lang="en-US" sz="3200" b="1" dirty="0"/>
              <a:t>initials F. C.  These initials can be seen with a  magnifying glass among the roots of the first tree on the left.  It is estimated that </a:t>
            </a:r>
            <a:r>
              <a:rPr lang="en-US" sz="3200" b="1" dirty="0">
                <a:solidFill>
                  <a:srgbClr val="FF0000"/>
                </a:solidFill>
              </a:rPr>
              <a:t>more than 75,000 copies of the stamps were used.  </a:t>
            </a:r>
            <a:r>
              <a:rPr lang="en-US" sz="3200" b="1" dirty="0" smtClean="0"/>
              <a:t>These </a:t>
            </a:r>
            <a:r>
              <a:rPr lang="en-US" sz="3200" b="1" dirty="0"/>
              <a:t>stamps were </a:t>
            </a:r>
            <a:r>
              <a:rPr lang="en-US" sz="3200" b="1" dirty="0" smtClean="0"/>
              <a:t>initiated </a:t>
            </a:r>
            <a:r>
              <a:rPr lang="en-US" sz="3200" b="1" dirty="0"/>
              <a:t>in 1943 and intended for parcels f</a:t>
            </a:r>
            <a:r>
              <a:rPr lang="en-US" sz="3200" b="1" dirty="0" smtClean="0"/>
              <a:t>rom </a:t>
            </a:r>
            <a:r>
              <a:rPr lang="en-US" sz="3200" b="1" dirty="0"/>
              <a:t>Bohemia and </a:t>
            </a:r>
            <a:r>
              <a:rPr lang="en-US" sz="3200" b="1" dirty="0" smtClean="0"/>
              <a:t>Moravia.</a:t>
            </a:r>
            <a:endParaRPr lang="en-US" sz="3200" b="1" dirty="0"/>
          </a:p>
        </p:txBody>
      </p:sp>
      <p:pic>
        <p:nvPicPr>
          <p:cNvPr id="3" name="Picture 2" descr="Image result for THeresienstadt parcel admission stam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9818" y="3621488"/>
            <a:ext cx="3712361" cy="266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107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Heresienstadt parcel admission stam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592" y="1044434"/>
            <a:ext cx="7442352" cy="53506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79042" y="398103"/>
            <a:ext cx="8581516" cy="646331"/>
          </a:xfrm>
          <a:prstGeom prst="rect">
            <a:avLst/>
          </a:prstGeom>
        </p:spPr>
        <p:txBody>
          <a:bodyPr wrap="none">
            <a:spAutoFit/>
          </a:bodyPr>
          <a:lstStyle/>
          <a:p>
            <a:r>
              <a:rPr lang="en-US" sz="3600" b="1" dirty="0" smtClean="0"/>
              <a:t>The </a:t>
            </a:r>
            <a:r>
              <a:rPr lang="en-US" sz="3600" b="1" dirty="0" err="1"/>
              <a:t>Theresienstadt</a:t>
            </a:r>
            <a:r>
              <a:rPr lang="en-US" sz="3600" b="1" dirty="0"/>
              <a:t> Parcel Admission Stamp </a:t>
            </a:r>
            <a:endParaRPr lang="en-US" sz="3600" dirty="0"/>
          </a:p>
        </p:txBody>
      </p:sp>
    </p:spTree>
    <p:extLst>
      <p:ext uri="{BB962C8B-B14F-4D97-AF65-F5344CB8AC3E}">
        <p14:creationId xmlns:p14="http://schemas.microsoft.com/office/powerpoint/2010/main" val="3338699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572" y="196388"/>
            <a:ext cx="10958855" cy="3293209"/>
          </a:xfrm>
          <a:prstGeom prst="rect">
            <a:avLst/>
          </a:prstGeom>
        </p:spPr>
        <p:txBody>
          <a:bodyPr wrap="square">
            <a:spAutoFit/>
          </a:bodyPr>
          <a:lstStyle/>
          <a:p>
            <a:pPr algn="ctr">
              <a:lnSpc>
                <a:spcPct val="150000"/>
              </a:lnSpc>
            </a:pPr>
            <a:r>
              <a:rPr lang="en-US" sz="3600" b="1" dirty="0"/>
              <a:t>In order to meet this </a:t>
            </a:r>
            <a:r>
              <a:rPr lang="en-US" sz="3600" b="1" dirty="0" smtClean="0"/>
              <a:t>sum:</a:t>
            </a:r>
          </a:p>
          <a:p>
            <a:pPr marL="457200" indent="-457200" algn="just">
              <a:lnSpc>
                <a:spcPct val="150000"/>
              </a:lnSpc>
              <a:buFont typeface="Arial" panose="020B0604020202020204" pitchFamily="34" charset="0"/>
              <a:buChar char="•"/>
            </a:pPr>
            <a:r>
              <a:rPr lang="en-US" sz="3600" b="1" dirty="0" smtClean="0">
                <a:solidFill>
                  <a:srgbClr val="FF0000"/>
                </a:solidFill>
              </a:rPr>
              <a:t>Germany </a:t>
            </a:r>
            <a:r>
              <a:rPr lang="en-US" sz="3600" b="1" dirty="0">
                <a:solidFill>
                  <a:srgbClr val="FF0000"/>
                </a:solidFill>
              </a:rPr>
              <a:t>could pay in cash </a:t>
            </a:r>
            <a:endParaRPr lang="en-US" sz="3600" b="1" dirty="0" smtClean="0">
              <a:solidFill>
                <a:srgbClr val="FF0000"/>
              </a:solidFill>
            </a:endParaRPr>
          </a:p>
          <a:p>
            <a:pPr marL="457200" indent="-457200">
              <a:buFont typeface="Arial" panose="020B0604020202020204" pitchFamily="34" charset="0"/>
              <a:buChar char="•"/>
            </a:pPr>
            <a:r>
              <a:rPr lang="en-US" sz="3600" b="1" dirty="0" smtClean="0">
                <a:solidFill>
                  <a:srgbClr val="FF0000"/>
                </a:solidFill>
              </a:rPr>
              <a:t>or </a:t>
            </a:r>
            <a:r>
              <a:rPr lang="en-US" sz="3600" b="1" dirty="0">
                <a:solidFill>
                  <a:srgbClr val="FF0000"/>
                </a:solidFill>
              </a:rPr>
              <a:t>kind:</a:t>
            </a:r>
            <a:r>
              <a:rPr lang="en-US" sz="3600" b="1" dirty="0">
                <a:solidFill>
                  <a:srgbClr val="222222"/>
                </a:solidFill>
              </a:rPr>
              <a:t> </a:t>
            </a:r>
            <a:r>
              <a:rPr lang="en-US" sz="3200" b="1" dirty="0"/>
              <a:t>coal, timber, chemical dyes, pharmaceuticals, livestock, agricultural machines, construction materials, and factory machinery.</a:t>
            </a:r>
            <a:r>
              <a:rPr lang="en-US" sz="2800" b="1" dirty="0">
                <a:solidFill>
                  <a:srgbClr val="222222"/>
                </a:solidFill>
              </a:rPr>
              <a:t> </a:t>
            </a:r>
            <a:endParaRPr lang="en-US" sz="2800" b="1" dirty="0"/>
          </a:p>
        </p:txBody>
      </p:sp>
      <p:sp>
        <p:nvSpPr>
          <p:cNvPr id="6" name="Rectangle 5"/>
          <p:cNvSpPr/>
          <p:nvPr/>
        </p:nvSpPr>
        <p:spPr>
          <a:xfrm>
            <a:off x="616572" y="3587346"/>
            <a:ext cx="10958855" cy="2800767"/>
          </a:xfrm>
          <a:prstGeom prst="rect">
            <a:avLst/>
          </a:prstGeom>
        </p:spPr>
        <p:txBody>
          <a:bodyPr wrap="square">
            <a:spAutoFit/>
          </a:bodyPr>
          <a:lstStyle/>
          <a:p>
            <a:pPr marL="457200" indent="-457200">
              <a:buFont typeface="Arial" panose="020B0604020202020204" pitchFamily="34" charset="0"/>
              <a:buChar char="•"/>
            </a:pPr>
            <a:r>
              <a:rPr lang="en-US" sz="3200" b="1" dirty="0"/>
              <a:t>The German economy was so weak that only a small percentage of reparations was paid in hard currency.  </a:t>
            </a:r>
            <a:endParaRPr lang="en-US" sz="3200" b="1" dirty="0" smtClean="0"/>
          </a:p>
          <a:p>
            <a:endParaRPr lang="en-US" sz="1600" b="1" dirty="0" smtClean="0">
              <a:solidFill>
                <a:srgbClr val="222222"/>
              </a:solidFill>
            </a:endParaRPr>
          </a:p>
          <a:p>
            <a:pPr marL="457200" indent="-457200">
              <a:buFont typeface="Arial" panose="020B0604020202020204" pitchFamily="34" charset="0"/>
              <a:buChar char="•"/>
            </a:pPr>
            <a:r>
              <a:rPr lang="en-US" sz="3200" b="1" dirty="0" smtClean="0"/>
              <a:t>The </a:t>
            </a:r>
            <a:r>
              <a:rPr lang="en-US" sz="3200" b="1" dirty="0"/>
              <a:t>payment of this small percentage of the original reparations </a:t>
            </a:r>
            <a:r>
              <a:rPr lang="en-US" sz="3200" b="1" dirty="0" smtClean="0"/>
              <a:t>placed </a:t>
            </a:r>
            <a:r>
              <a:rPr lang="en-US" sz="3200" b="1" dirty="0"/>
              <a:t>a significant burden on the German economy.</a:t>
            </a:r>
            <a:r>
              <a:rPr lang="en-US" sz="3200" b="1" baseline="30000" dirty="0"/>
              <a:t> </a:t>
            </a:r>
            <a:r>
              <a:rPr lang="en-US" sz="3200" b="1" dirty="0"/>
              <a:t> </a:t>
            </a:r>
          </a:p>
        </p:txBody>
      </p:sp>
    </p:spTree>
    <p:extLst>
      <p:ext uri="{BB962C8B-B14F-4D97-AF65-F5344CB8AC3E}">
        <p14:creationId xmlns:p14="http://schemas.microsoft.com/office/powerpoint/2010/main" val="3601495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741" y="390597"/>
            <a:ext cx="10822546" cy="3354765"/>
          </a:xfrm>
          <a:prstGeom prst="rect">
            <a:avLst/>
          </a:prstGeom>
        </p:spPr>
        <p:txBody>
          <a:bodyPr wrap="square">
            <a:spAutoFit/>
          </a:bodyPr>
          <a:lstStyle/>
          <a:p>
            <a:pPr algn="just"/>
            <a:r>
              <a:rPr lang="en-US" sz="3200" b="1" dirty="0"/>
              <a:t>If a </a:t>
            </a:r>
            <a:r>
              <a:rPr lang="en-US" sz="3200" b="1" dirty="0" smtClean="0"/>
              <a:t>“resident” </a:t>
            </a:r>
            <a:r>
              <a:rPr lang="en-US" sz="3200" b="1" dirty="0"/>
              <a:t>of the ghetto wished to receive a parcel, he could fill out a request every two months.  </a:t>
            </a:r>
            <a:endParaRPr lang="en-US" sz="3200" b="1" dirty="0" smtClean="0"/>
          </a:p>
          <a:p>
            <a:pPr algn="just"/>
            <a:endParaRPr lang="en-US" sz="1600" b="1" dirty="0"/>
          </a:p>
          <a:p>
            <a:pPr algn="just"/>
            <a:r>
              <a:rPr lang="en-US" sz="3200" b="1" dirty="0" smtClean="0"/>
              <a:t>The </a:t>
            </a:r>
            <a:r>
              <a:rPr lang="en-US" sz="3200" b="1" dirty="0"/>
              <a:t>request would be forwarded to the Jewish Council in Prague, who would then send a notice to the proposed sender of the parcel containing the admission stamp and instructions on its use.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452" y="3995202"/>
            <a:ext cx="1030310" cy="20606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136" y="3247504"/>
            <a:ext cx="2481287" cy="19569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376" y="5130342"/>
            <a:ext cx="1328904" cy="1404332"/>
          </a:xfrm>
          <a:prstGeom prst="rect">
            <a:avLst/>
          </a:prstGeom>
        </p:spPr>
      </p:pic>
      <p:sp>
        <p:nvSpPr>
          <p:cNvPr id="8" name="TextBox 7"/>
          <p:cNvSpPr txBox="1"/>
          <p:nvPr/>
        </p:nvSpPr>
        <p:spPr>
          <a:xfrm>
            <a:off x="3767080" y="5276175"/>
            <a:ext cx="2365397" cy="369332"/>
          </a:xfrm>
          <a:prstGeom prst="rect">
            <a:avLst/>
          </a:prstGeom>
          <a:noFill/>
        </p:spPr>
        <p:txBody>
          <a:bodyPr wrap="square" rtlCol="0">
            <a:spAutoFit/>
          </a:bodyPr>
          <a:lstStyle/>
          <a:p>
            <a:pPr algn="ctr"/>
            <a:r>
              <a:rPr lang="en-US" dirty="0" smtClean="0"/>
              <a:t>Jewish Council, Prague</a:t>
            </a:r>
            <a:endParaRPr lang="en-US" dirty="0"/>
          </a:p>
        </p:txBody>
      </p:sp>
      <p:sp>
        <p:nvSpPr>
          <p:cNvPr id="9" name="TextBox 8"/>
          <p:cNvSpPr txBox="1"/>
          <p:nvPr/>
        </p:nvSpPr>
        <p:spPr>
          <a:xfrm>
            <a:off x="808596" y="6148349"/>
            <a:ext cx="1600021" cy="369332"/>
          </a:xfrm>
          <a:prstGeom prst="rect">
            <a:avLst/>
          </a:prstGeom>
          <a:noFill/>
        </p:spPr>
        <p:txBody>
          <a:bodyPr wrap="square" rtlCol="0">
            <a:spAutoFit/>
          </a:bodyPr>
          <a:lstStyle/>
          <a:p>
            <a:pPr algn="ctr"/>
            <a:r>
              <a:rPr lang="en-US" dirty="0" smtClean="0"/>
              <a:t>“Resident”</a:t>
            </a:r>
            <a:endParaRPr lang="en-US" dirty="0"/>
          </a:p>
        </p:txBody>
      </p:sp>
      <p:cxnSp>
        <p:nvCxnSpPr>
          <p:cNvPr id="11" name="Straight Arrow Connector 10"/>
          <p:cNvCxnSpPr>
            <a:stCxn id="5" idx="3"/>
          </p:cNvCxnSpPr>
          <p:nvPr/>
        </p:nvCxnSpPr>
        <p:spPr>
          <a:xfrm flipV="1">
            <a:off x="2123762" y="4388490"/>
            <a:ext cx="1730420" cy="6370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98565" y="3995202"/>
            <a:ext cx="1062507" cy="369332"/>
          </a:xfrm>
          <a:prstGeom prst="rect">
            <a:avLst/>
          </a:prstGeom>
          <a:noFill/>
        </p:spPr>
        <p:txBody>
          <a:bodyPr wrap="square" rtlCol="0">
            <a:spAutoFit/>
          </a:bodyPr>
          <a:lstStyle/>
          <a:p>
            <a:pPr algn="ctr"/>
            <a:r>
              <a:rPr lang="en-US" dirty="0" smtClean="0"/>
              <a:t>Sender</a:t>
            </a:r>
            <a:endParaRPr lang="en-US" dirty="0"/>
          </a:p>
        </p:txBody>
      </p:sp>
      <p:sp>
        <p:nvSpPr>
          <p:cNvPr id="13" name="TextBox 12"/>
          <p:cNvSpPr txBox="1"/>
          <p:nvPr/>
        </p:nvSpPr>
        <p:spPr>
          <a:xfrm>
            <a:off x="2138936" y="4189807"/>
            <a:ext cx="1062507" cy="369332"/>
          </a:xfrm>
          <a:prstGeom prst="rect">
            <a:avLst/>
          </a:prstGeom>
          <a:noFill/>
        </p:spPr>
        <p:txBody>
          <a:bodyPr wrap="square" rtlCol="0">
            <a:spAutoFit/>
          </a:bodyPr>
          <a:lstStyle/>
          <a:p>
            <a:pPr algn="ctr"/>
            <a:r>
              <a:rPr lang="en-US" dirty="0" smtClean="0"/>
              <a:t>Request</a:t>
            </a: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6609" y="3247504"/>
            <a:ext cx="968439" cy="1370433"/>
          </a:xfrm>
          <a:prstGeom prst="rect">
            <a:avLst/>
          </a:prstGeom>
        </p:spPr>
      </p:pic>
      <p:cxnSp>
        <p:nvCxnSpPr>
          <p:cNvPr id="15" name="Straight Arrow Connector 14"/>
          <p:cNvCxnSpPr/>
          <p:nvPr/>
        </p:nvCxnSpPr>
        <p:spPr>
          <a:xfrm>
            <a:off x="6136800" y="4336945"/>
            <a:ext cx="414229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7" name="Picture 2" descr="Image result for THeresienstadt parcel admission stamp">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2273" y="3744724"/>
            <a:ext cx="1575781" cy="113289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777658" y="4923653"/>
            <a:ext cx="2125014" cy="369332"/>
          </a:xfrm>
          <a:prstGeom prst="rect">
            <a:avLst/>
          </a:prstGeom>
          <a:noFill/>
        </p:spPr>
        <p:txBody>
          <a:bodyPr wrap="square" rtlCol="0">
            <a:spAutoFit/>
          </a:bodyPr>
          <a:lstStyle/>
          <a:p>
            <a:pPr algn="ctr"/>
            <a:r>
              <a:rPr lang="en-US" dirty="0" smtClean="0"/>
              <a:t>+ Admission Stamp</a:t>
            </a:r>
            <a:endParaRPr lang="en-US" dirty="0"/>
          </a:p>
        </p:txBody>
      </p:sp>
      <p:cxnSp>
        <p:nvCxnSpPr>
          <p:cNvPr id="21" name="Straight Arrow Connector 20"/>
          <p:cNvCxnSpPr/>
          <p:nvPr/>
        </p:nvCxnSpPr>
        <p:spPr>
          <a:xfrm>
            <a:off x="10550828" y="4666098"/>
            <a:ext cx="0" cy="51511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23" name="Picture 3" descr="MiNr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9828" y="5460841"/>
            <a:ext cx="1469990" cy="100568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H="1" flipV="1">
            <a:off x="2138936" y="5460841"/>
            <a:ext cx="5981097" cy="59498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57464" y="3355798"/>
            <a:ext cx="2365397" cy="369332"/>
          </a:xfrm>
          <a:prstGeom prst="rect">
            <a:avLst/>
          </a:prstGeom>
          <a:noFill/>
        </p:spPr>
        <p:txBody>
          <a:bodyPr wrap="square" rtlCol="0">
            <a:spAutoFit/>
          </a:bodyPr>
          <a:lstStyle/>
          <a:p>
            <a:pPr algn="ctr"/>
            <a:r>
              <a:rPr lang="en-US" dirty="0" smtClean="0"/>
              <a:t>Notice + Instructions</a:t>
            </a:r>
            <a:endParaRPr lang="en-US" dirty="0"/>
          </a:p>
        </p:txBody>
      </p:sp>
    </p:spTree>
    <p:extLst>
      <p:ext uri="{BB962C8B-B14F-4D97-AF65-F5344CB8AC3E}">
        <p14:creationId xmlns:p14="http://schemas.microsoft.com/office/powerpoint/2010/main" val="2137694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2472122" y="261101"/>
            <a:ext cx="7295386" cy="5225299"/>
          </a:xfrm>
          <a:prstGeom prst="rect">
            <a:avLst/>
          </a:prstGeom>
        </p:spPr>
      </p:pic>
      <p:sp>
        <p:nvSpPr>
          <p:cNvPr id="4" name="TextBox 3"/>
          <p:cNvSpPr txBox="1"/>
          <p:nvPr/>
        </p:nvSpPr>
        <p:spPr>
          <a:xfrm rot="10800000" flipV="1">
            <a:off x="425371" y="3828610"/>
            <a:ext cx="1429555" cy="1754326"/>
          </a:xfrm>
          <a:prstGeom prst="rect">
            <a:avLst/>
          </a:prstGeom>
          <a:noFill/>
        </p:spPr>
        <p:txBody>
          <a:bodyPr wrap="square" rtlCol="0">
            <a:spAutoFit/>
          </a:bodyPr>
          <a:lstStyle/>
          <a:p>
            <a:pPr algn="ctr"/>
            <a:r>
              <a:rPr lang="en-US" dirty="0" smtClean="0"/>
              <a:t>Initials of the designer (FC) can be seen in the roots of the tree at </a:t>
            </a:r>
            <a:r>
              <a:rPr lang="en-US" dirty="0" smtClean="0"/>
              <a:t>left</a:t>
            </a:r>
            <a:endParaRPr lang="en-US" dirty="0"/>
          </a:p>
        </p:txBody>
      </p:sp>
      <p:cxnSp>
        <p:nvCxnSpPr>
          <p:cNvPr id="6" name="Straight Arrow Connector 5"/>
          <p:cNvCxnSpPr/>
          <p:nvPr/>
        </p:nvCxnSpPr>
        <p:spPr>
          <a:xfrm flipV="1">
            <a:off x="1854926" y="4340611"/>
            <a:ext cx="1732960" cy="33662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rot="10800000" flipV="1">
            <a:off x="3750927" y="5534979"/>
            <a:ext cx="1921099" cy="923330"/>
          </a:xfrm>
          <a:prstGeom prst="rect">
            <a:avLst/>
          </a:prstGeom>
          <a:noFill/>
        </p:spPr>
        <p:txBody>
          <a:bodyPr wrap="square" rtlCol="0">
            <a:spAutoFit/>
          </a:bodyPr>
          <a:lstStyle/>
          <a:p>
            <a:pPr algn="ctr"/>
            <a:r>
              <a:rPr lang="en-US" dirty="0" smtClean="0"/>
              <a:t>The road markers above “S” &amp; “I” have six dots</a:t>
            </a:r>
            <a:endParaRPr lang="en-US" dirty="0"/>
          </a:p>
        </p:txBody>
      </p:sp>
      <p:cxnSp>
        <p:nvCxnSpPr>
          <p:cNvPr id="8" name="Straight Arrow Connector 7"/>
          <p:cNvCxnSpPr/>
          <p:nvPr/>
        </p:nvCxnSpPr>
        <p:spPr>
          <a:xfrm flipV="1">
            <a:off x="4640687" y="4374811"/>
            <a:ext cx="742682" cy="1131195"/>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675031" y="4267343"/>
            <a:ext cx="309093" cy="121905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rot="10800000" flipV="1">
            <a:off x="10283779" y="550426"/>
            <a:ext cx="1429555" cy="923330"/>
          </a:xfrm>
          <a:prstGeom prst="rect">
            <a:avLst/>
          </a:prstGeom>
          <a:noFill/>
        </p:spPr>
        <p:txBody>
          <a:bodyPr wrap="square" rtlCol="0">
            <a:spAutoFit/>
          </a:bodyPr>
          <a:lstStyle/>
          <a:p>
            <a:pPr algn="ctr"/>
            <a:r>
              <a:rPr lang="en-US" dirty="0" smtClean="0"/>
              <a:t>Three dots in the left tail of the cloud</a:t>
            </a:r>
            <a:endParaRPr lang="en-US" dirty="0"/>
          </a:p>
        </p:txBody>
      </p:sp>
      <p:sp>
        <p:nvSpPr>
          <p:cNvPr id="14" name="TextBox 13"/>
          <p:cNvSpPr txBox="1"/>
          <p:nvPr/>
        </p:nvSpPr>
        <p:spPr>
          <a:xfrm rot="10800000" flipV="1">
            <a:off x="9875519" y="2091916"/>
            <a:ext cx="1856687" cy="2585323"/>
          </a:xfrm>
          <a:prstGeom prst="rect">
            <a:avLst/>
          </a:prstGeom>
          <a:noFill/>
        </p:spPr>
        <p:txBody>
          <a:bodyPr wrap="square" rtlCol="0">
            <a:spAutoFit/>
          </a:bodyPr>
          <a:lstStyle/>
          <a:p>
            <a:pPr algn="ctr"/>
            <a:r>
              <a:rPr lang="en-US" dirty="0" smtClean="0"/>
              <a:t>There is a window in the church tower + horizontal lines in steeple &amp; roof. 2 windows in building on left &amp; 1 window in building on right.</a:t>
            </a:r>
            <a:endParaRPr lang="en-US" dirty="0"/>
          </a:p>
        </p:txBody>
      </p:sp>
      <p:cxnSp>
        <p:nvCxnSpPr>
          <p:cNvPr id="15" name="Straight Arrow Connector 14"/>
          <p:cNvCxnSpPr>
            <a:stCxn id="13" idx="3"/>
          </p:cNvCxnSpPr>
          <p:nvPr/>
        </p:nvCxnSpPr>
        <p:spPr>
          <a:xfrm flipH="1">
            <a:off x="6877318" y="1012091"/>
            <a:ext cx="3406461" cy="1375545"/>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7550331" y="2685691"/>
            <a:ext cx="2573384" cy="48858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rot="10800000" flipV="1">
            <a:off x="7088655" y="5582936"/>
            <a:ext cx="3909902" cy="923330"/>
          </a:xfrm>
          <a:prstGeom prst="rect">
            <a:avLst/>
          </a:prstGeom>
          <a:noFill/>
        </p:spPr>
        <p:txBody>
          <a:bodyPr wrap="square" rtlCol="0">
            <a:spAutoFit/>
          </a:bodyPr>
          <a:lstStyle/>
          <a:p>
            <a:pPr algn="ctr"/>
            <a:r>
              <a:rPr lang="en-US" dirty="0" smtClean="0"/>
              <a:t>The shadow to the left of the tree  in the river is a line and a point right above to the right</a:t>
            </a:r>
            <a:endParaRPr lang="en-US" dirty="0"/>
          </a:p>
        </p:txBody>
      </p:sp>
      <p:cxnSp>
        <p:nvCxnSpPr>
          <p:cNvPr id="24" name="Straight Arrow Connector 23"/>
          <p:cNvCxnSpPr/>
          <p:nvPr/>
        </p:nvCxnSpPr>
        <p:spPr>
          <a:xfrm flipH="1" flipV="1">
            <a:off x="8512935" y="3999590"/>
            <a:ext cx="530671" cy="166502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222115" y="377367"/>
            <a:ext cx="2250008" cy="2308324"/>
          </a:xfrm>
          <a:prstGeom prst="rect">
            <a:avLst/>
          </a:prstGeom>
          <a:noFill/>
        </p:spPr>
        <p:txBody>
          <a:bodyPr wrap="square" rtlCol="0">
            <a:spAutoFit/>
          </a:bodyPr>
          <a:lstStyle/>
          <a:p>
            <a:pPr algn="ctr"/>
            <a:r>
              <a:rPr lang="en-US" sz="2400" b="1" dirty="0" smtClean="0">
                <a:solidFill>
                  <a:srgbClr val="FF0000"/>
                </a:solidFill>
              </a:rPr>
              <a:t>Characteristics </a:t>
            </a:r>
            <a:r>
              <a:rPr lang="en-US" sz="2400" b="1" dirty="0" smtClean="0">
                <a:solidFill>
                  <a:srgbClr val="FF0000"/>
                </a:solidFill>
              </a:rPr>
              <a:t>of an </a:t>
            </a:r>
            <a:r>
              <a:rPr lang="en-US" sz="2400" b="1" dirty="0" smtClean="0">
                <a:solidFill>
                  <a:srgbClr val="FF0000"/>
                </a:solidFill>
              </a:rPr>
              <a:t>original admissions stamp and the image </a:t>
            </a:r>
            <a:r>
              <a:rPr lang="en-US" sz="2400" b="1" dirty="0" smtClean="0">
                <a:solidFill>
                  <a:srgbClr val="FF0000"/>
                </a:solidFill>
              </a:rPr>
              <a:t>of the Spinelli </a:t>
            </a:r>
            <a:r>
              <a:rPr lang="en-US" sz="2400" b="1" dirty="0" smtClean="0">
                <a:solidFill>
                  <a:srgbClr val="FF0000"/>
                </a:solidFill>
              </a:rPr>
              <a:t>stamp</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1025005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2371" y="428178"/>
            <a:ext cx="10347257" cy="5016758"/>
          </a:xfrm>
          <a:prstGeom prst="rect">
            <a:avLst/>
          </a:prstGeom>
        </p:spPr>
        <p:txBody>
          <a:bodyPr wrap="square">
            <a:spAutoFit/>
          </a:bodyPr>
          <a:lstStyle/>
          <a:p>
            <a:pPr algn="ctr"/>
            <a:r>
              <a:rPr lang="en-US" sz="3200" b="1" i="0" dirty="0" err="1" smtClean="0">
                <a:solidFill>
                  <a:srgbClr val="FF0000"/>
                </a:solidFill>
                <a:effectLst/>
              </a:rPr>
              <a:t>Theresienstadt</a:t>
            </a:r>
            <a:r>
              <a:rPr lang="en-US" sz="3200" b="1" i="0" dirty="0" smtClean="0">
                <a:solidFill>
                  <a:srgbClr val="FF0000"/>
                </a:solidFill>
                <a:effectLst/>
              </a:rPr>
              <a:t> served an important </a:t>
            </a:r>
            <a:r>
              <a:rPr lang="en-US" sz="3200" b="1" i="0" dirty="0" smtClean="0">
                <a:solidFill>
                  <a:srgbClr val="FF0000"/>
                </a:solidFill>
                <a:effectLst/>
              </a:rPr>
              <a:t>propaganda</a:t>
            </a:r>
          </a:p>
          <a:p>
            <a:pPr algn="ctr"/>
            <a:r>
              <a:rPr lang="en-US" sz="3200" b="1" i="0" dirty="0" smtClean="0">
                <a:solidFill>
                  <a:srgbClr val="FF0000"/>
                </a:solidFill>
                <a:effectLst/>
              </a:rPr>
              <a:t>function </a:t>
            </a:r>
            <a:r>
              <a:rPr lang="en-US" sz="3200" b="1" i="0" dirty="0" smtClean="0">
                <a:solidFill>
                  <a:srgbClr val="FF0000"/>
                </a:solidFill>
                <a:effectLst/>
              </a:rPr>
              <a:t>for the Germans</a:t>
            </a:r>
          </a:p>
          <a:p>
            <a:pPr algn="ctr"/>
            <a:endParaRPr lang="en-US" sz="3200" b="1" dirty="0"/>
          </a:p>
          <a:p>
            <a:pPr marL="457200" indent="-457200" algn="just">
              <a:buFont typeface="Arial" panose="020B0604020202020204" pitchFamily="34" charset="0"/>
              <a:buChar char="•"/>
            </a:pPr>
            <a:r>
              <a:rPr lang="en-US" sz="3200" b="1" i="0" dirty="0" smtClean="0">
                <a:effectLst/>
              </a:rPr>
              <a:t>The publicly stated purpose for the deportation of the Jews from Germany was their </a:t>
            </a:r>
            <a:r>
              <a:rPr lang="en-US" sz="3200" b="1" i="0" dirty="0" smtClean="0">
                <a:solidFill>
                  <a:srgbClr val="FF0000"/>
                </a:solidFill>
                <a:effectLst/>
              </a:rPr>
              <a:t>"resettlement to the east," </a:t>
            </a:r>
            <a:r>
              <a:rPr lang="en-US" sz="3200" b="1" i="0" dirty="0" smtClean="0">
                <a:effectLst/>
              </a:rPr>
              <a:t>where they would be compelled to perform forced labor.  </a:t>
            </a:r>
          </a:p>
          <a:p>
            <a:pPr algn="just"/>
            <a:endParaRPr lang="en-US" sz="3200" b="1" dirty="0"/>
          </a:p>
          <a:p>
            <a:pPr marL="457200" indent="-457200" algn="just">
              <a:buFont typeface="Arial" panose="020B0604020202020204" pitchFamily="34" charset="0"/>
              <a:buChar char="•"/>
            </a:pPr>
            <a:r>
              <a:rPr lang="en-US" sz="3200" b="1" i="0" dirty="0" smtClean="0">
                <a:effectLst/>
              </a:rPr>
              <a:t>Since it seemed implausible that elderly Jews could be used for forced labor, </a:t>
            </a:r>
            <a:r>
              <a:rPr lang="en-US" sz="3200" b="1" i="0" dirty="0" smtClean="0">
                <a:solidFill>
                  <a:srgbClr val="FF0000"/>
                </a:solidFill>
                <a:effectLst/>
              </a:rPr>
              <a:t>the Nazis used the </a:t>
            </a:r>
            <a:r>
              <a:rPr lang="en-US" sz="3200" b="1" i="0" dirty="0" err="1" smtClean="0">
                <a:solidFill>
                  <a:srgbClr val="FF0000"/>
                </a:solidFill>
                <a:effectLst/>
              </a:rPr>
              <a:t>Theresienstadt</a:t>
            </a:r>
            <a:r>
              <a:rPr lang="en-US" sz="3200" b="1" i="0" dirty="0" smtClean="0">
                <a:solidFill>
                  <a:srgbClr val="FF0000"/>
                </a:solidFill>
                <a:effectLst/>
              </a:rPr>
              <a:t> ghetto to hide the nature of the deportations. </a:t>
            </a:r>
            <a:endParaRPr lang="en-US" sz="3200" b="1" dirty="0"/>
          </a:p>
        </p:txBody>
      </p:sp>
    </p:spTree>
    <p:extLst>
      <p:ext uri="{BB962C8B-B14F-4D97-AF65-F5344CB8AC3E}">
        <p14:creationId xmlns:p14="http://schemas.microsoft.com/office/powerpoint/2010/main" val="17010627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834" y="810816"/>
            <a:ext cx="10006332" cy="5016758"/>
          </a:xfrm>
          <a:prstGeom prst="rect">
            <a:avLst/>
          </a:prstGeom>
        </p:spPr>
        <p:txBody>
          <a:bodyPr wrap="square">
            <a:spAutoFit/>
          </a:bodyPr>
          <a:lstStyle/>
          <a:p>
            <a:pPr marL="457200" indent="-457200" algn="just">
              <a:buFont typeface="Arial" panose="020B0604020202020204" pitchFamily="34" charset="0"/>
              <a:buChar char="•"/>
            </a:pPr>
            <a:r>
              <a:rPr lang="en-US" sz="3200" b="1" dirty="0"/>
              <a:t>In Nazi propaganda, </a:t>
            </a:r>
            <a:r>
              <a:rPr lang="en-US" sz="3200" b="1" dirty="0" err="1">
                <a:solidFill>
                  <a:srgbClr val="FF0000"/>
                </a:solidFill>
              </a:rPr>
              <a:t>Theresienstadt</a:t>
            </a:r>
            <a:r>
              <a:rPr lang="en-US" sz="3200" b="1" dirty="0">
                <a:solidFill>
                  <a:srgbClr val="FF0000"/>
                </a:solidFill>
              </a:rPr>
              <a:t> was cynically described as a "spa town" </a:t>
            </a:r>
            <a:r>
              <a:rPr lang="en-US" sz="3200" b="1" dirty="0"/>
              <a:t>where elderly German Jews could "retire" in safety. </a:t>
            </a:r>
          </a:p>
          <a:p>
            <a:pPr marL="457200" indent="-457200" algn="just">
              <a:buFont typeface="Arial" panose="020B0604020202020204" pitchFamily="34" charset="0"/>
              <a:buChar char="•"/>
            </a:pPr>
            <a:endParaRPr lang="en-US" sz="3200" b="1" dirty="0"/>
          </a:p>
          <a:p>
            <a:pPr marL="457200" indent="-457200" algn="just">
              <a:buFont typeface="Arial" panose="020B0604020202020204" pitchFamily="34" charset="0"/>
              <a:buChar char="•"/>
            </a:pPr>
            <a:r>
              <a:rPr lang="en-US" sz="3200" b="1" dirty="0"/>
              <a:t>The deportations to </a:t>
            </a:r>
            <a:r>
              <a:rPr lang="en-US" sz="3200" b="1" dirty="0" err="1"/>
              <a:t>Theresienstadt</a:t>
            </a:r>
            <a:r>
              <a:rPr lang="en-US" sz="3200" b="1" dirty="0"/>
              <a:t> were, however, part of the Nazi strategy of deception. </a:t>
            </a:r>
            <a:endParaRPr lang="en-US" sz="3200" b="1" dirty="0" smtClean="0"/>
          </a:p>
          <a:p>
            <a:pPr marL="457200" indent="-457200" algn="just">
              <a:buFont typeface="Arial" panose="020B0604020202020204" pitchFamily="34" charset="0"/>
              <a:buChar char="•"/>
            </a:pPr>
            <a:endParaRPr lang="en-US" sz="3200" b="1" dirty="0"/>
          </a:p>
          <a:p>
            <a:pPr marL="457200" indent="-457200" algn="just">
              <a:buFont typeface="Arial" panose="020B0604020202020204" pitchFamily="34" charset="0"/>
              <a:buChar char="•"/>
            </a:pPr>
            <a:r>
              <a:rPr lang="en-US" sz="3200" b="1" dirty="0" smtClean="0"/>
              <a:t>The </a:t>
            </a:r>
            <a:r>
              <a:rPr lang="en-US" sz="3200" b="1" dirty="0"/>
              <a:t>ghetto was in reality a </a:t>
            </a:r>
            <a:r>
              <a:rPr lang="en-US" sz="3200" b="1" dirty="0">
                <a:solidFill>
                  <a:srgbClr val="FF0000"/>
                </a:solidFill>
              </a:rPr>
              <a:t>collection center for deportations to ghettos and killing centers in Nazi-occupied eastern Europe.</a:t>
            </a:r>
          </a:p>
        </p:txBody>
      </p:sp>
    </p:spTree>
    <p:extLst>
      <p:ext uri="{BB962C8B-B14F-4D97-AF65-F5344CB8AC3E}">
        <p14:creationId xmlns:p14="http://schemas.microsoft.com/office/powerpoint/2010/main" val="931123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777" y="746308"/>
            <a:ext cx="10411097" cy="4524315"/>
          </a:xfrm>
          <a:prstGeom prst="rect">
            <a:avLst/>
          </a:prstGeom>
        </p:spPr>
        <p:txBody>
          <a:bodyPr wrap="square">
            <a:spAutoFit/>
          </a:bodyPr>
          <a:lstStyle/>
          <a:p>
            <a:pPr marL="457200" indent="-457200" algn="just" fontAlgn="base">
              <a:buFont typeface="Arial" panose="020B0604020202020204" pitchFamily="34" charset="0"/>
              <a:buChar char="•"/>
            </a:pPr>
            <a:r>
              <a:rPr lang="en-US" sz="3200" b="1" dirty="0"/>
              <a:t>In mid-1942, the German authorities began transforming the </a:t>
            </a:r>
            <a:r>
              <a:rPr lang="en-US" sz="3200" b="1" dirty="0" err="1">
                <a:solidFill>
                  <a:srgbClr val="FF0000"/>
                </a:solidFill>
              </a:rPr>
              <a:t>Theresienstadt</a:t>
            </a:r>
            <a:r>
              <a:rPr lang="en-US" sz="3200" b="1" dirty="0">
                <a:solidFill>
                  <a:srgbClr val="FF0000"/>
                </a:solidFill>
              </a:rPr>
              <a:t> </a:t>
            </a:r>
            <a:r>
              <a:rPr lang="en-US" sz="3200" b="1" dirty="0"/>
              <a:t>ghetto of Bohemia Monrovia  into a </a:t>
            </a:r>
            <a:r>
              <a:rPr lang="en-US" sz="3200" b="1" dirty="0">
                <a:solidFill>
                  <a:srgbClr val="FF0000"/>
                </a:solidFill>
              </a:rPr>
              <a:t>“show camp” </a:t>
            </a:r>
            <a:r>
              <a:rPr lang="en-US" sz="3200" b="1" dirty="0"/>
              <a:t>in an effort to quell criticism within the international community. </a:t>
            </a:r>
            <a:endParaRPr lang="en-US" sz="3200" b="1" dirty="0" smtClean="0"/>
          </a:p>
          <a:p>
            <a:pPr marL="457200" indent="-457200" algn="just" fontAlgn="base">
              <a:buFont typeface="Arial" panose="020B0604020202020204" pitchFamily="34" charset="0"/>
              <a:buChar char="•"/>
            </a:pPr>
            <a:endParaRPr lang="en-US" sz="3200" b="1" dirty="0">
              <a:solidFill>
                <a:srgbClr val="555555"/>
              </a:solidFill>
            </a:endParaRPr>
          </a:p>
          <a:p>
            <a:pPr marL="457200" indent="-457200" algn="just" fontAlgn="base">
              <a:buFont typeface="Arial" panose="020B0604020202020204" pitchFamily="34" charset="0"/>
              <a:buChar char="•"/>
            </a:pPr>
            <a:r>
              <a:rPr lang="en-US" sz="3200" b="1" dirty="0" smtClean="0"/>
              <a:t>A </a:t>
            </a:r>
            <a:r>
              <a:rPr lang="en-US" sz="3200" b="1" dirty="0"/>
              <a:t>massive beautification project was undertaken in preparation for a visit in June 1944 by delegates of the International Red Cross and representatives of the government of Denmark.</a:t>
            </a:r>
          </a:p>
        </p:txBody>
      </p:sp>
    </p:spTree>
    <p:extLst>
      <p:ext uri="{BB962C8B-B14F-4D97-AF65-F5344CB8AC3E}">
        <p14:creationId xmlns:p14="http://schemas.microsoft.com/office/powerpoint/2010/main" val="15580092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59080"/>
            <a:ext cx="10466231" cy="6463308"/>
          </a:xfrm>
          <a:prstGeom prst="rect">
            <a:avLst/>
          </a:prstGeom>
        </p:spPr>
        <p:txBody>
          <a:bodyPr wrap="square">
            <a:spAutoFit/>
          </a:bodyPr>
          <a:lstStyle/>
          <a:p>
            <a:pPr algn="ctr" fontAlgn="base">
              <a:lnSpc>
                <a:spcPct val="150000"/>
              </a:lnSpc>
            </a:pPr>
            <a:r>
              <a:rPr lang="en-US" sz="3600" b="1" dirty="0" smtClean="0">
                <a:solidFill>
                  <a:srgbClr val="FF0000"/>
                </a:solidFill>
              </a:rPr>
              <a:t>Red Cross visit </a:t>
            </a:r>
            <a:r>
              <a:rPr lang="en-US" sz="3600" b="1" dirty="0">
                <a:solidFill>
                  <a:srgbClr val="FF0000"/>
                </a:solidFill>
              </a:rPr>
              <a:t>to </a:t>
            </a:r>
            <a:r>
              <a:rPr lang="en-US" sz="3600" b="1" dirty="0" err="1">
                <a:solidFill>
                  <a:srgbClr val="FF0000"/>
                </a:solidFill>
              </a:rPr>
              <a:t>Theresienstadt</a:t>
            </a:r>
            <a:r>
              <a:rPr lang="en-US" sz="3600" b="1" dirty="0">
                <a:solidFill>
                  <a:srgbClr val="FF0000"/>
                </a:solidFill>
              </a:rPr>
              <a:t> </a:t>
            </a:r>
            <a:r>
              <a:rPr lang="en-US" sz="3600" b="1" dirty="0" smtClean="0">
                <a:solidFill>
                  <a:srgbClr val="FF0000"/>
                </a:solidFill>
              </a:rPr>
              <a:t>June 23, 1944</a:t>
            </a:r>
          </a:p>
          <a:p>
            <a:pPr marL="457200" indent="-457200" algn="just" fontAlgn="base">
              <a:buFont typeface="Arial" panose="020B0604020202020204" pitchFamily="34" charset="0"/>
              <a:buChar char="•"/>
            </a:pPr>
            <a:r>
              <a:rPr lang="en-US" sz="3000" b="1" dirty="0">
                <a:solidFill>
                  <a:srgbClr val="FF0000"/>
                </a:solidFill>
              </a:rPr>
              <a:t>D</a:t>
            </a:r>
            <a:r>
              <a:rPr lang="en-US" sz="3000" b="1" i="0" dirty="0" smtClean="0">
                <a:solidFill>
                  <a:srgbClr val="FF0000"/>
                </a:solidFill>
                <a:effectLst/>
              </a:rPr>
              <a:t>elegates were given a guided tour</a:t>
            </a:r>
            <a:r>
              <a:rPr lang="en-US" sz="3000" b="1" i="0" dirty="0" smtClean="0">
                <a:solidFill>
                  <a:srgbClr val="555555"/>
                </a:solidFill>
                <a:effectLst/>
              </a:rPr>
              <a:t> </a:t>
            </a:r>
            <a:r>
              <a:rPr lang="en-US" sz="3000" b="1" i="0" dirty="0" smtClean="0">
                <a:effectLst/>
              </a:rPr>
              <a:t>in which they followed a red line on the ground and were not permitted to speak to most of the inhabitants. </a:t>
            </a:r>
          </a:p>
          <a:p>
            <a:pPr algn="just" fontAlgn="base"/>
            <a:r>
              <a:rPr lang="en-US" sz="3000" b="1" i="0" dirty="0" smtClean="0">
                <a:solidFill>
                  <a:srgbClr val="555555"/>
                </a:solidFill>
                <a:effectLst/>
              </a:rPr>
              <a:t> </a:t>
            </a:r>
          </a:p>
          <a:p>
            <a:pPr marL="457200" indent="-457200" algn="just" fontAlgn="base">
              <a:buFont typeface="Arial" panose="020B0604020202020204" pitchFamily="34" charset="0"/>
              <a:buChar char="•"/>
            </a:pPr>
            <a:r>
              <a:rPr lang="en-US" sz="3000" b="1" i="0" dirty="0" smtClean="0">
                <a:effectLst/>
              </a:rPr>
              <a:t>Upon the conclusion of the visit, </a:t>
            </a:r>
            <a:r>
              <a:rPr lang="en-US" sz="3000" b="1" i="0" dirty="0" smtClean="0">
                <a:solidFill>
                  <a:srgbClr val="FF0000"/>
                </a:solidFill>
                <a:effectLst/>
              </a:rPr>
              <a:t>the delegates published positive reports of the visit.</a:t>
            </a:r>
            <a:r>
              <a:rPr lang="en-US" sz="3000" b="1" i="0" dirty="0" smtClean="0">
                <a:solidFill>
                  <a:srgbClr val="555555"/>
                </a:solidFill>
                <a:effectLst/>
              </a:rPr>
              <a:t>  </a:t>
            </a:r>
            <a:r>
              <a:rPr lang="en-US" sz="3000" b="1" i="0" dirty="0" smtClean="0">
                <a:effectLst/>
              </a:rPr>
              <a:t>The Germans were ecstatic, going so far as to produce a propaganda film about the visit.</a:t>
            </a:r>
          </a:p>
          <a:p>
            <a:pPr marL="457200" indent="-457200" algn="just" fontAlgn="base">
              <a:buFont typeface="Arial" panose="020B0604020202020204" pitchFamily="34" charset="0"/>
              <a:buChar char="•"/>
            </a:pPr>
            <a:endParaRPr lang="en-US" sz="3000" b="1" i="0" dirty="0" smtClean="0">
              <a:solidFill>
                <a:srgbClr val="555555"/>
              </a:solidFill>
              <a:effectLst/>
            </a:endParaRPr>
          </a:p>
          <a:p>
            <a:pPr marL="457200" indent="-457200" algn="just" fontAlgn="base">
              <a:buFont typeface="Arial" panose="020B0604020202020204" pitchFamily="34" charset="0"/>
              <a:buChar char="•"/>
            </a:pPr>
            <a:r>
              <a:rPr lang="en-US" sz="3000" b="1" i="0" dirty="0" smtClean="0">
                <a:effectLst/>
              </a:rPr>
              <a:t>As part of the propaganda effort, </a:t>
            </a:r>
            <a:r>
              <a:rPr lang="en-US" sz="3000" b="1" i="0" dirty="0" smtClean="0">
                <a:solidFill>
                  <a:srgbClr val="FF0000"/>
                </a:solidFill>
                <a:effectLst/>
              </a:rPr>
              <a:t>souvenir sheets of the </a:t>
            </a:r>
            <a:r>
              <a:rPr lang="en-US" sz="3000" b="1" i="0" dirty="0" err="1" smtClean="0">
                <a:solidFill>
                  <a:srgbClr val="FF0000"/>
                </a:solidFill>
                <a:effectLst/>
              </a:rPr>
              <a:t>Theresienstadt</a:t>
            </a:r>
            <a:r>
              <a:rPr lang="en-US" sz="3000" b="1" i="0" dirty="0" smtClean="0">
                <a:solidFill>
                  <a:srgbClr val="FF0000"/>
                </a:solidFill>
                <a:effectLst/>
              </a:rPr>
              <a:t> Parcel Admission Stamp </a:t>
            </a:r>
            <a:r>
              <a:rPr lang="en-US" sz="3000" b="1" i="0" dirty="0" smtClean="0">
                <a:effectLst/>
              </a:rPr>
              <a:t>were produced for distribution to IRC delegates on official visits.</a:t>
            </a:r>
          </a:p>
          <a:p>
            <a:pPr algn="just" fontAlgn="base"/>
            <a:r>
              <a:rPr lang="en-US" sz="3000" b="1" i="0" dirty="0" smtClean="0">
                <a:solidFill>
                  <a:srgbClr val="555555"/>
                </a:solidFill>
                <a:effectLst/>
              </a:rPr>
              <a:t> </a:t>
            </a:r>
          </a:p>
        </p:txBody>
      </p:sp>
    </p:spTree>
    <p:extLst>
      <p:ext uri="{BB962C8B-B14F-4D97-AF65-F5344CB8AC3E}">
        <p14:creationId xmlns:p14="http://schemas.microsoft.com/office/powerpoint/2010/main" val="2091783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iNr 1 Notice">
            <a:hlinkClick r:id="rId2" tooltip="MiNr 1 with notice"/>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8000"/>
                    </a14:imgEffect>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640078" y="1453786"/>
            <a:ext cx="6116175" cy="44320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6079168" y="-61556"/>
            <a:ext cx="33663"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555555"/>
                </a:solidFill>
                <a:effectLst/>
                <a:latin typeface="Arial" panose="020B0604020202020204" pitchFamily="34" charset="0"/>
                <a:cs typeface="Arial" panose="020B0604020202020204" pitchFamily="34" charset="0"/>
              </a:rPr>
              <a:t>)</a:t>
            </a:r>
            <a:endParaRPr kumimoji="0" lang="en-US" altLang="en-US" sz="900" b="0" i="0" u="sng" strike="noStrike" cap="none" normalizeH="0" baseline="0" dirty="0" smtClean="0">
              <a:ln>
                <a:noFill/>
              </a:ln>
              <a:solidFill>
                <a:srgbClr val="0E82AD"/>
              </a:solidFill>
              <a:effectLst/>
              <a:latin typeface="Arial" panose="020B0604020202020204" pitchFamily="34" charset="0"/>
              <a:cs typeface="Arial" panose="020B0604020202020204" pitchFamily="34" charset="0"/>
            </a:endParaRPr>
          </a:p>
        </p:txBody>
      </p:sp>
      <p:pic>
        <p:nvPicPr>
          <p:cNvPr id="2054" name="Picture 6" descr="Reply Card (front)">
            <a:hlinkClick r:id="rId5" tooltip="Reply card acknowledging receipt of a package&lt;br /&gt;&lt;br /&gt;(fron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9000"/>
                    </a14:imgEffect>
                  </a14:imgLayer>
                </a14:imgProps>
              </a:ext>
              <a:ext uri="{28A0092B-C50C-407E-A947-70E740481C1C}">
                <a14:useLocalDpi xmlns:a14="http://schemas.microsoft.com/office/drawing/2010/main" val="0"/>
              </a:ext>
            </a:extLst>
          </a:blip>
          <a:srcRect/>
          <a:stretch>
            <a:fillRect/>
          </a:stretch>
        </p:blipFill>
        <p:spPr bwMode="auto">
          <a:xfrm>
            <a:off x="7098652" y="1453786"/>
            <a:ext cx="3428610" cy="244900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Reply Card (front)">
            <a:hlinkClick r:id="rId8" tooltip="Reply card acknowledging receipt of a package&lt;br /&gt;&lt;br /&gt;(fron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15000"/>
                    </a14:imgEffect>
                  </a14:imgLayer>
                </a14:imgProps>
              </a:ext>
              <a:ext uri="{28A0092B-C50C-407E-A947-70E740481C1C}">
                <a14:useLocalDpi xmlns:a14="http://schemas.microsoft.com/office/drawing/2010/main" val="0"/>
              </a:ext>
            </a:extLst>
          </a:blip>
          <a:srcRect/>
          <a:stretch>
            <a:fillRect/>
          </a:stretch>
        </p:blipFill>
        <p:spPr bwMode="auto">
          <a:xfrm>
            <a:off x="7098652" y="3960267"/>
            <a:ext cx="3428609" cy="24490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1964" y="246879"/>
            <a:ext cx="10341734" cy="1077218"/>
          </a:xfrm>
          <a:prstGeom prst="rect">
            <a:avLst/>
          </a:prstGeom>
        </p:spPr>
        <p:txBody>
          <a:bodyPr wrap="square">
            <a:spAutoFit/>
          </a:bodyPr>
          <a:lstStyle/>
          <a:p>
            <a:pPr lvl="0" algn="ctr" eaLnBrk="0" fontAlgn="base" hangingPunct="0">
              <a:spcBef>
                <a:spcPct val="0"/>
              </a:spcBef>
              <a:spcAft>
                <a:spcPct val="0"/>
              </a:spcAft>
            </a:pPr>
            <a:r>
              <a:rPr kumimoji="0" lang="en-US" altLang="en-US" sz="3200" b="1" i="0" u="none" strike="noStrike" cap="none" normalizeH="0" baseline="0" dirty="0" smtClean="0">
                <a:ln>
                  <a:noFill/>
                </a:ln>
                <a:effectLst/>
                <a:cs typeface="Arial" panose="020B0604020202020204" pitchFamily="34" charset="0"/>
              </a:rPr>
              <a:t>Upon receipt of the parcel, </a:t>
            </a:r>
            <a:r>
              <a:rPr kumimoji="0" lang="en-US" altLang="en-US" sz="3200" b="1" i="0" u="none" strike="noStrike" cap="none" normalizeH="0" baseline="0" dirty="0" smtClean="0">
                <a:ln>
                  <a:noFill/>
                </a:ln>
                <a:effectLst/>
                <a:cs typeface="Arial" panose="020B0604020202020204" pitchFamily="34" charset="0"/>
              </a:rPr>
              <a:t>an </a:t>
            </a:r>
            <a:r>
              <a:rPr kumimoji="0" lang="en-US" altLang="en-US" sz="3200" b="1" i="0" u="none" strike="noStrike" cap="none" normalizeH="0" baseline="0" dirty="0" smtClean="0">
                <a:ln>
                  <a:noFill/>
                </a:ln>
                <a:effectLst/>
                <a:cs typeface="Arial" panose="020B0604020202020204" pitchFamily="34" charset="0"/>
              </a:rPr>
              <a:t>inmate could send </a:t>
            </a:r>
            <a:r>
              <a:rPr kumimoji="0" lang="en-US" altLang="en-US" sz="3200" b="1" i="0" u="none" strike="noStrike" cap="none" normalizeH="0" baseline="0" dirty="0" smtClean="0">
                <a:ln>
                  <a:noFill/>
                </a:ln>
                <a:effectLst/>
                <a:cs typeface="Arial" panose="020B0604020202020204" pitchFamily="34" charset="0"/>
              </a:rPr>
              <a:t>a           </a:t>
            </a:r>
            <a:r>
              <a:rPr kumimoji="0" lang="en-US" altLang="en-US" sz="3200" b="1" i="0" u="none" strike="noStrike" cap="none" normalizeH="0" baseline="0" dirty="0" smtClean="0">
                <a:ln>
                  <a:noFill/>
                </a:ln>
                <a:effectLst/>
                <a:cs typeface="Arial" panose="020B0604020202020204" pitchFamily="34" charset="0"/>
              </a:rPr>
              <a:t>pre-printed card acknowledging receipt of the parcel</a:t>
            </a:r>
            <a:r>
              <a:rPr kumimoji="0" lang="en-US" altLang="en-US" sz="3200" b="1" i="0" u="none" strike="noStrike" cap="none" normalizeH="0" baseline="0" dirty="0" smtClean="0">
                <a:ln>
                  <a:noFill/>
                </a:ln>
                <a:effectLst/>
                <a:cs typeface="Arial" panose="020B0604020202020204" pitchFamily="34" charset="0"/>
              </a:rPr>
              <a:t>.</a:t>
            </a:r>
            <a:endParaRPr kumimoji="0" lang="en-US" altLang="en-US" sz="3200" b="1" i="0" u="sng" strike="noStrike" cap="none" normalizeH="0" baseline="0" dirty="0" smtClean="0">
              <a:ln>
                <a:noFill/>
              </a:ln>
              <a:effectLst/>
              <a:cs typeface="Arial" panose="020B0604020202020204" pitchFamily="34" charset="0"/>
            </a:endParaRPr>
          </a:p>
        </p:txBody>
      </p:sp>
      <p:sp>
        <p:nvSpPr>
          <p:cNvPr id="2" name="Rectangle 1"/>
          <p:cNvSpPr/>
          <p:nvPr/>
        </p:nvSpPr>
        <p:spPr>
          <a:xfrm>
            <a:off x="10646652" y="1990383"/>
            <a:ext cx="1018012" cy="1015663"/>
          </a:xfrm>
          <a:prstGeom prst="rect">
            <a:avLst/>
          </a:prstGeom>
        </p:spPr>
        <p:txBody>
          <a:bodyPr wrap="square">
            <a:spAutoFit/>
          </a:bodyPr>
          <a:lstStyle/>
          <a:p>
            <a:pPr algn="ctr"/>
            <a:r>
              <a:rPr lang="en-US" sz="2000" dirty="0" smtClean="0">
                <a:latin typeface="Arial" panose="020B0604020202020204" pitchFamily="34" charset="0"/>
              </a:rPr>
              <a:t>Reply </a:t>
            </a:r>
            <a:r>
              <a:rPr lang="en-US" sz="2000" dirty="0">
                <a:latin typeface="Arial" panose="020B0604020202020204" pitchFamily="34" charset="0"/>
              </a:rPr>
              <a:t>Card (front)</a:t>
            </a:r>
            <a:endParaRPr lang="en-US" sz="2000" dirty="0"/>
          </a:p>
        </p:txBody>
      </p:sp>
      <p:sp>
        <p:nvSpPr>
          <p:cNvPr id="4" name="Rectangle 3"/>
          <p:cNvSpPr/>
          <p:nvPr/>
        </p:nvSpPr>
        <p:spPr>
          <a:xfrm>
            <a:off x="2613259" y="6009163"/>
            <a:ext cx="2169811" cy="400110"/>
          </a:xfrm>
          <a:prstGeom prst="rect">
            <a:avLst/>
          </a:prstGeom>
        </p:spPr>
        <p:txBody>
          <a:bodyPr wrap="square">
            <a:spAutoFit/>
          </a:bodyPr>
          <a:lstStyle/>
          <a:p>
            <a:pPr algn="ctr"/>
            <a:r>
              <a:rPr lang="en-US" sz="2000" dirty="0" smtClean="0">
                <a:latin typeface="Arial" panose="020B0604020202020204" pitchFamily="34" charset="0"/>
              </a:rPr>
              <a:t>Parcel Card</a:t>
            </a:r>
            <a:endParaRPr lang="en-US" sz="2000" dirty="0"/>
          </a:p>
        </p:txBody>
      </p:sp>
      <p:sp>
        <p:nvSpPr>
          <p:cNvPr id="9" name="Rectangle 8"/>
          <p:cNvSpPr/>
          <p:nvPr/>
        </p:nvSpPr>
        <p:spPr>
          <a:xfrm>
            <a:off x="10646652" y="4524578"/>
            <a:ext cx="1018012" cy="1015663"/>
          </a:xfrm>
          <a:prstGeom prst="rect">
            <a:avLst/>
          </a:prstGeom>
        </p:spPr>
        <p:txBody>
          <a:bodyPr wrap="square">
            <a:spAutoFit/>
          </a:bodyPr>
          <a:lstStyle/>
          <a:p>
            <a:pPr algn="ctr"/>
            <a:r>
              <a:rPr lang="en-US" sz="2000" dirty="0" smtClean="0">
                <a:latin typeface="Arial" panose="020B0604020202020204" pitchFamily="34" charset="0"/>
              </a:rPr>
              <a:t>Reply </a:t>
            </a:r>
            <a:r>
              <a:rPr lang="en-US" sz="2000" dirty="0">
                <a:latin typeface="Arial" panose="020B0604020202020204" pitchFamily="34" charset="0"/>
              </a:rPr>
              <a:t>Card </a:t>
            </a:r>
            <a:r>
              <a:rPr lang="en-US" sz="2000" dirty="0" smtClean="0">
                <a:latin typeface="Arial" panose="020B0604020202020204" pitchFamily="34" charset="0"/>
              </a:rPr>
              <a:t>(back)</a:t>
            </a:r>
            <a:endParaRPr lang="en-US" sz="2000" dirty="0"/>
          </a:p>
        </p:txBody>
      </p:sp>
    </p:spTree>
    <p:extLst>
      <p:ext uri="{BB962C8B-B14F-4D97-AF65-F5344CB8AC3E}">
        <p14:creationId xmlns:p14="http://schemas.microsoft.com/office/powerpoint/2010/main" val="785935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7383" y="328136"/>
            <a:ext cx="6844937" cy="6124754"/>
          </a:xfrm>
          <a:prstGeom prst="rect">
            <a:avLst/>
          </a:prstGeom>
        </p:spPr>
        <p:txBody>
          <a:bodyPr wrap="square">
            <a:spAutoFit/>
          </a:bodyPr>
          <a:lstStyle/>
          <a:p>
            <a:pPr algn="ctr"/>
            <a:r>
              <a:rPr lang="en-US" sz="2800" b="1" i="0" dirty="0" smtClean="0">
                <a:solidFill>
                  <a:srgbClr val="FF0000"/>
                </a:solidFill>
                <a:effectLst/>
              </a:rPr>
              <a:t>The parcel admission stamps were initially printed in sheets of 25.</a:t>
            </a:r>
            <a:r>
              <a:rPr lang="en-US" sz="2800" b="1" i="0" dirty="0" smtClean="0">
                <a:solidFill>
                  <a:srgbClr val="555555"/>
                </a:solidFill>
                <a:effectLst/>
              </a:rPr>
              <a:t> </a:t>
            </a:r>
            <a:r>
              <a:rPr lang="en-US" sz="2800" b="1" i="0" dirty="0" smtClean="0">
                <a:effectLst/>
              </a:rPr>
              <a:t> After most of the stamps were printed, two blocks of four were removed from the printing plate. These blocks were subsequently used to print sheets consisting of a single block of 4</a:t>
            </a:r>
            <a:r>
              <a:rPr lang="en-US" sz="2800" b="1" i="0" dirty="0" smtClean="0">
                <a:effectLst/>
              </a:rPr>
              <a:t>. </a:t>
            </a:r>
            <a:r>
              <a:rPr lang="en-US" sz="2800" b="1" dirty="0">
                <a:solidFill>
                  <a:srgbClr val="FF0000"/>
                </a:solidFill>
              </a:rPr>
              <a:t>Numerous perforation abnormalities and proofs can be found </a:t>
            </a:r>
            <a:r>
              <a:rPr lang="en-US" sz="2800" b="1" dirty="0"/>
              <a:t>due to printing and perforating experiments that were conducted prior to the final printing process being determined.  These including partial perforations and imperforate varieties which are believed to have been in remainder stock found at the close of WWII</a:t>
            </a:r>
            <a:r>
              <a:rPr lang="en-US" sz="2800" b="1" dirty="0" smtClean="0"/>
              <a:t>.</a:t>
            </a:r>
            <a:endParaRPr lang="en-US" sz="2800" b="1" dirty="0"/>
          </a:p>
        </p:txBody>
      </p:sp>
      <p:pic>
        <p:nvPicPr>
          <p:cNvPr id="3102" name="Picture 30" descr="MiNr 1 Klb">
            <a:hlinkClick r:id="rId2" tooltip="MiNr 1 Klb"/>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0" y="1687284"/>
            <a:ext cx="4754880" cy="348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957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iNr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2897425" y="1719716"/>
            <a:ext cx="6397149" cy="45750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9223" y="389718"/>
            <a:ext cx="10573554" cy="954107"/>
          </a:xfrm>
          <a:prstGeom prst="rect">
            <a:avLst/>
          </a:prstGeom>
        </p:spPr>
        <p:txBody>
          <a:bodyPr wrap="square">
            <a:spAutoFit/>
          </a:bodyPr>
          <a:lstStyle/>
          <a:p>
            <a:pPr algn="ctr" fontAlgn="base"/>
            <a:r>
              <a:rPr lang="en-US" sz="2800" b="1" dirty="0" smtClean="0"/>
              <a:t>Sheets were </a:t>
            </a:r>
            <a:r>
              <a:rPr lang="en-US" sz="2800" b="1" dirty="0"/>
              <a:t>found in remainder stocks post-war. </a:t>
            </a:r>
            <a:r>
              <a:rPr lang="en-US" sz="2800" b="1" dirty="0" smtClean="0"/>
              <a:t> They </a:t>
            </a:r>
            <a:r>
              <a:rPr lang="en-US" sz="2800" b="1" dirty="0"/>
              <a:t>can be found in black, brown, and dark green, and were numbered sequentially. </a:t>
            </a:r>
          </a:p>
        </p:txBody>
      </p:sp>
    </p:spTree>
    <p:extLst>
      <p:ext uri="{BB962C8B-B14F-4D97-AF65-F5344CB8AC3E}">
        <p14:creationId xmlns:p14="http://schemas.microsoft.com/office/powerpoint/2010/main" val="13006550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Nr 1 Us">
            <a:hlinkClick r:id="rId2" tooltip="MiNr 1 Us&lt;br /&gt;&lt;br /&gt;Imperforate at top and botto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908" y="611505"/>
            <a:ext cx="4868658" cy="23407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MiNr 1 U">
            <a:hlinkClick r:id="rId4" tooltip="MiNr 1 U&lt;br /&gt;&lt;br /&gt;Imperforat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663" y="216217"/>
            <a:ext cx="3290947" cy="34831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Nr 1 P I">
            <a:hlinkClick r:id="rId6" tooltip="MiNr 1 P I&lt;br /&gt;&lt;br /&gt;Black proof"/>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7333758" y="3429000"/>
            <a:ext cx="4104957" cy="308643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MiNr 1 P II">
            <a:hlinkClick r:id="rId9" tooltip="MiNr 1 P II&lt;br /&gt;&lt;br /&gt;Green proof"/>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0268" y="4028427"/>
            <a:ext cx="4575158" cy="25417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9396" y="1452567"/>
            <a:ext cx="2175906" cy="2246769"/>
          </a:xfrm>
          <a:prstGeom prst="rect">
            <a:avLst/>
          </a:prstGeom>
        </p:spPr>
        <p:txBody>
          <a:bodyPr wrap="square">
            <a:spAutoFit/>
          </a:bodyPr>
          <a:lstStyle/>
          <a:p>
            <a:pPr algn="ctr"/>
            <a:r>
              <a:rPr lang="en-US" sz="2800" b="1" i="0" dirty="0" smtClean="0">
                <a:effectLst/>
                <a:latin typeface="Arial" panose="020B0604020202020204" pitchFamily="34" charset="0"/>
              </a:rPr>
              <a:t>Proofs exist in black and green colors.</a:t>
            </a:r>
            <a:endParaRPr lang="en-US" sz="2800" b="1" dirty="0"/>
          </a:p>
        </p:txBody>
      </p:sp>
    </p:spTree>
    <p:extLst>
      <p:ext uri="{BB962C8B-B14F-4D97-AF65-F5344CB8AC3E}">
        <p14:creationId xmlns:p14="http://schemas.microsoft.com/office/powerpoint/2010/main" val="2067954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9234" y="273765"/>
            <a:ext cx="7173532" cy="769441"/>
          </a:xfrm>
          <a:prstGeom prst="rect">
            <a:avLst/>
          </a:prstGeom>
          <a:noFill/>
        </p:spPr>
        <p:txBody>
          <a:bodyPr wrap="square" rtlCol="0">
            <a:spAutoFit/>
          </a:bodyPr>
          <a:lstStyle/>
          <a:p>
            <a:pPr algn="ctr"/>
            <a:r>
              <a:rPr lang="en-US" sz="4400" b="1" dirty="0" smtClean="0">
                <a:solidFill>
                  <a:srgbClr val="FF0000"/>
                </a:solidFill>
              </a:rPr>
              <a:t>Hyper-Inflation!</a:t>
            </a:r>
            <a:endParaRPr lang="en-US" sz="4400"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756" y="1345473"/>
            <a:ext cx="4392488" cy="5131224"/>
          </a:xfrm>
          <a:prstGeom prst="rect">
            <a:avLst/>
          </a:prstGeom>
        </p:spPr>
      </p:pic>
    </p:spTree>
    <p:extLst>
      <p:ext uri="{BB962C8B-B14F-4D97-AF65-F5344CB8AC3E}">
        <p14:creationId xmlns:p14="http://schemas.microsoft.com/office/powerpoint/2010/main" val="4050240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66" name="Picture 78" descr="theresienstadt_1943_forged_block_to-right-stam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442" y="1518187"/>
            <a:ext cx="5109186" cy="3641456"/>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 descr="theresienstadt_genu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57" y="1368286"/>
            <a:ext cx="5255010" cy="394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48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terezin concentration cam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42" y="1459973"/>
            <a:ext cx="4499265" cy="29966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8843" y="210849"/>
            <a:ext cx="10174309" cy="1200329"/>
          </a:xfrm>
          <a:prstGeom prst="rect">
            <a:avLst/>
          </a:prstGeom>
        </p:spPr>
        <p:txBody>
          <a:bodyPr wrap="square">
            <a:spAutoFit/>
          </a:bodyPr>
          <a:lstStyle/>
          <a:p>
            <a:pPr algn="ctr"/>
            <a:r>
              <a:rPr lang="en-US" sz="3600" b="1" dirty="0" smtClean="0">
                <a:solidFill>
                  <a:srgbClr val="FF0000"/>
                </a:solidFill>
              </a:rPr>
              <a:t>Bohemia </a:t>
            </a:r>
            <a:r>
              <a:rPr lang="en-US" sz="3600" b="1" dirty="0">
                <a:solidFill>
                  <a:srgbClr val="FF0000"/>
                </a:solidFill>
              </a:rPr>
              <a:t>and </a:t>
            </a:r>
            <a:r>
              <a:rPr lang="en-US" sz="3600" b="1" dirty="0" smtClean="0">
                <a:solidFill>
                  <a:srgbClr val="FF0000"/>
                </a:solidFill>
              </a:rPr>
              <a:t>Moravia’s existence </a:t>
            </a:r>
            <a:r>
              <a:rPr lang="en-US" sz="3600" b="1" dirty="0">
                <a:solidFill>
                  <a:srgbClr val="FF0000"/>
                </a:solidFill>
              </a:rPr>
              <a:t>came to an end with the surrender of Germany to the Allies in 1945.</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8663" y="3429000"/>
            <a:ext cx="5214665" cy="305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9882" y="1459973"/>
            <a:ext cx="4279900"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11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428" y="618186"/>
            <a:ext cx="10522039" cy="5878532"/>
          </a:xfrm>
          <a:prstGeom prst="rect">
            <a:avLst/>
          </a:prstGeom>
        </p:spPr>
        <p:txBody>
          <a:bodyPr wrap="square">
            <a:spAutoFit/>
          </a:bodyPr>
          <a:lstStyle/>
          <a:p>
            <a:pPr marL="457200" indent="-457200" algn="just">
              <a:buFont typeface="Arial" panose="020B0604020202020204" pitchFamily="34" charset="0"/>
              <a:buChar char="•"/>
            </a:pPr>
            <a:r>
              <a:rPr lang="en-US" sz="3200" b="1" dirty="0" smtClean="0">
                <a:solidFill>
                  <a:srgbClr val="000000"/>
                </a:solidFill>
                <a:cs typeface="Arial" panose="020B0604020202020204" pitchFamily="34" charset="0"/>
              </a:rPr>
              <a:t>By August 1923, the value of the German Mark fluctuated from day to day.</a:t>
            </a:r>
          </a:p>
          <a:p>
            <a:pPr marL="457200" indent="-457200" algn="just">
              <a:buFont typeface="Arial" panose="020B0604020202020204" pitchFamily="34" charset="0"/>
              <a:buChar char="•"/>
            </a:pPr>
            <a:endParaRPr lang="en-US" sz="1600" b="1" dirty="0" smtClean="0">
              <a:solidFill>
                <a:srgbClr val="000000"/>
              </a:solidFill>
              <a:cs typeface="Arial" panose="020B0604020202020204" pitchFamily="34" charset="0"/>
            </a:endParaRPr>
          </a:p>
          <a:p>
            <a:pPr marL="457200" indent="-457200" algn="just">
              <a:buFont typeface="Arial" panose="020B0604020202020204" pitchFamily="34" charset="0"/>
              <a:buChar char="•"/>
            </a:pPr>
            <a:r>
              <a:rPr lang="en-US" sz="3200" b="1" dirty="0" smtClean="0">
                <a:solidFill>
                  <a:srgbClr val="000000"/>
                </a:solidFill>
                <a:cs typeface="Arial" panose="020B0604020202020204" pitchFamily="34" charset="0"/>
              </a:rPr>
              <a:t>Designing and printing new postage stamps was out of the question. </a:t>
            </a:r>
          </a:p>
          <a:p>
            <a:pPr marL="457200" indent="-457200" algn="just">
              <a:buFont typeface="Arial" panose="020B0604020202020204" pitchFamily="34" charset="0"/>
              <a:buChar char="•"/>
            </a:pPr>
            <a:endParaRPr lang="en-US" sz="1600" b="1" dirty="0" smtClean="0">
              <a:solidFill>
                <a:srgbClr val="000000"/>
              </a:solidFill>
              <a:cs typeface="Arial" panose="020B0604020202020204" pitchFamily="34" charset="0"/>
            </a:endParaRPr>
          </a:p>
          <a:p>
            <a:pPr marL="457200" indent="-457200" algn="just">
              <a:buFont typeface="Arial" panose="020B0604020202020204" pitchFamily="34" charset="0"/>
              <a:buChar char="•"/>
            </a:pPr>
            <a:r>
              <a:rPr lang="en-US" sz="3200" b="1" dirty="0" smtClean="0">
                <a:cs typeface="Arial" panose="020B0604020202020204" pitchFamily="34" charset="0"/>
              </a:rPr>
              <a:t>Beginning in August and proceeding through October of 1923, the postal service began applying re-valuation overprints to existing stocks of lower denomination stamps. </a:t>
            </a:r>
          </a:p>
          <a:p>
            <a:pPr marL="457200" indent="-457200" algn="just">
              <a:buFont typeface="Arial" panose="020B0604020202020204" pitchFamily="34" charset="0"/>
              <a:buChar char="•"/>
            </a:pPr>
            <a:endParaRPr lang="en-US" sz="1600" b="1" dirty="0" smtClean="0">
              <a:cs typeface="Arial" panose="020B0604020202020204" pitchFamily="34" charset="0"/>
            </a:endParaRPr>
          </a:p>
          <a:p>
            <a:pPr marL="457200" indent="-457200" algn="just">
              <a:buFont typeface="Arial" panose="020B0604020202020204" pitchFamily="34" charset="0"/>
              <a:buChar char="•"/>
            </a:pPr>
            <a:r>
              <a:rPr lang="en-US" sz="3200" b="1" dirty="0" smtClean="0">
                <a:cs typeface="Arial" panose="020B0604020202020204" pitchFamily="34" charset="0"/>
              </a:rPr>
              <a:t>The re-valuations ranged from 5,000 Marks to 2,000,000 Marks.</a:t>
            </a:r>
            <a:endParaRPr lang="en-US" sz="3200" b="1" i="0" dirty="0">
              <a:effectLst/>
            </a:endParaRPr>
          </a:p>
        </p:txBody>
      </p:sp>
    </p:spTree>
    <p:extLst>
      <p:ext uri="{BB962C8B-B14F-4D97-AF65-F5344CB8AC3E}">
        <p14:creationId xmlns:p14="http://schemas.microsoft.com/office/powerpoint/2010/main" val="4991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stamp-collecting-world.com/images/xGer_Mi_277_285.jpg.pagespeed.ic.qM7nb6qV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630" y="985007"/>
            <a:ext cx="4457700" cy="2714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stamp-collecting-world.com/images/xGer_Mi_286_293.jpg.pagespeed.ic.fVNHXXAfC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946" y="985007"/>
            <a:ext cx="4569458" cy="2714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78584" y="294715"/>
            <a:ext cx="4428648" cy="584775"/>
          </a:xfrm>
          <a:prstGeom prst="rect">
            <a:avLst/>
          </a:prstGeom>
          <a:noFill/>
        </p:spPr>
        <p:txBody>
          <a:bodyPr wrap="none" rtlCol="0">
            <a:spAutoFit/>
          </a:bodyPr>
          <a:lstStyle/>
          <a:p>
            <a:r>
              <a:rPr lang="en-US" sz="3200" b="1" dirty="0" smtClean="0"/>
              <a:t>German Inflation Stamps</a:t>
            </a:r>
            <a:endParaRPr lang="en-US" sz="3200" b="1" dirty="0"/>
          </a:p>
        </p:txBody>
      </p:sp>
      <p:pic>
        <p:nvPicPr>
          <p:cNvPr id="5" name="Picture 2" descr="https://www.stamp-collecting-world.com/images/xGer_Mi_309_312.jpg.pagespeed.ic.9Bepkv1yO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584" y="3824303"/>
            <a:ext cx="44386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7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stamp-collecting-world.com/images/xGer_Mi_294_300.jpg.pagespeed.ic.SAElEJZ9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80" y="2068777"/>
            <a:ext cx="5407975" cy="31694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stamp-collecting-world.com/images/xGer_Mi_301_308.jpg.pagespeed.ic.rp9d27hI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411" y="2068777"/>
            <a:ext cx="5162920" cy="31694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94176" y="500849"/>
            <a:ext cx="4448485" cy="584775"/>
          </a:xfrm>
          <a:prstGeom prst="rect">
            <a:avLst/>
          </a:prstGeom>
          <a:noFill/>
        </p:spPr>
        <p:txBody>
          <a:bodyPr wrap="square" rtlCol="0">
            <a:spAutoFit/>
          </a:bodyPr>
          <a:lstStyle/>
          <a:p>
            <a:r>
              <a:rPr lang="en-US" sz="3200" b="1" dirty="0" smtClean="0"/>
              <a:t>German Inflation Stamps</a:t>
            </a:r>
            <a:endParaRPr lang="en-US" sz="3200" b="1" dirty="0"/>
          </a:p>
        </p:txBody>
      </p:sp>
    </p:spTree>
    <p:extLst>
      <p:ext uri="{BB962C8B-B14F-4D97-AF65-F5344CB8AC3E}">
        <p14:creationId xmlns:p14="http://schemas.microsoft.com/office/powerpoint/2010/main" val="2675690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3666" y="1421267"/>
            <a:ext cx="10384665" cy="4524315"/>
          </a:xfrm>
          <a:prstGeom prst="rect">
            <a:avLst/>
          </a:prstGeom>
        </p:spPr>
        <p:txBody>
          <a:bodyPr wrap="square">
            <a:spAutoFit/>
          </a:bodyPr>
          <a:lstStyle/>
          <a:p>
            <a:pPr marL="457200" indent="-457200">
              <a:buFont typeface="Arial" panose="020B0604020202020204" pitchFamily="34" charset="0"/>
              <a:buChar char="•"/>
            </a:pPr>
            <a:r>
              <a:rPr lang="en-US" sz="3200" b="1" dirty="0" smtClean="0"/>
              <a:t>In </a:t>
            </a:r>
            <a:r>
              <a:rPr lang="en-US" sz="3200" b="1" dirty="0"/>
              <a:t>the aftermath </a:t>
            </a:r>
            <a:r>
              <a:rPr lang="en-US" sz="3200" b="1" dirty="0" smtClean="0"/>
              <a:t>of the Great War, </a:t>
            </a:r>
            <a:r>
              <a:rPr lang="en-US" sz="3200" b="1" dirty="0"/>
              <a:t>Germans struggled to understand their country’s uncertain future. </a:t>
            </a:r>
            <a:endParaRPr lang="en-US" sz="3200" b="1" dirty="0" smtClean="0"/>
          </a:p>
          <a:p>
            <a:pPr marL="457200" indent="-457200">
              <a:buFont typeface="Arial" panose="020B0604020202020204" pitchFamily="34" charset="0"/>
              <a:buChar char="•"/>
            </a:pPr>
            <a:endParaRPr lang="en-US" sz="3200" b="1" dirty="0">
              <a:solidFill>
                <a:srgbClr val="383838"/>
              </a:solidFill>
            </a:endParaRPr>
          </a:p>
          <a:p>
            <a:pPr marL="457200" indent="-457200">
              <a:buFont typeface="Arial" panose="020B0604020202020204" pitchFamily="34" charset="0"/>
              <a:buChar char="•"/>
            </a:pPr>
            <a:r>
              <a:rPr lang="en-US" sz="3200" b="1" dirty="0" smtClean="0"/>
              <a:t>Germany </a:t>
            </a:r>
            <a:r>
              <a:rPr lang="en-US" sz="3200" b="1" dirty="0"/>
              <a:t>blamed the near-collapse of their economy on the treaty of Versailles</a:t>
            </a:r>
          </a:p>
          <a:p>
            <a:endParaRPr lang="en-US" sz="3200" b="1" dirty="0" smtClean="0">
              <a:solidFill>
                <a:srgbClr val="383838"/>
              </a:solidFill>
            </a:endParaRPr>
          </a:p>
          <a:p>
            <a:pPr marL="457200" indent="-457200">
              <a:buFont typeface="Arial" panose="020B0604020202020204" pitchFamily="34" charset="0"/>
              <a:buChar char="•"/>
            </a:pPr>
            <a:r>
              <a:rPr lang="en-US" sz="3200" b="1" dirty="0" smtClean="0">
                <a:solidFill>
                  <a:srgbClr val="FF0000"/>
                </a:solidFill>
              </a:rPr>
              <a:t>Citizens </a:t>
            </a:r>
            <a:r>
              <a:rPr lang="en-US" sz="3200" b="1" dirty="0">
                <a:solidFill>
                  <a:srgbClr val="FF0000"/>
                </a:solidFill>
              </a:rPr>
              <a:t>faced poor economic conditions, skyrocketing unemployment, political instability, and profound social change. </a:t>
            </a:r>
            <a:endParaRPr lang="en-US" sz="3200" b="1" dirty="0" smtClean="0">
              <a:solidFill>
                <a:srgbClr val="383838"/>
              </a:solidFill>
            </a:endParaRPr>
          </a:p>
        </p:txBody>
      </p:sp>
      <p:sp>
        <p:nvSpPr>
          <p:cNvPr id="6" name="TextBox 5"/>
          <p:cNvSpPr txBox="1"/>
          <p:nvPr/>
        </p:nvSpPr>
        <p:spPr>
          <a:xfrm>
            <a:off x="1549758" y="508897"/>
            <a:ext cx="9092484" cy="646331"/>
          </a:xfrm>
          <a:prstGeom prst="rect">
            <a:avLst/>
          </a:prstGeom>
          <a:noFill/>
        </p:spPr>
        <p:txBody>
          <a:bodyPr wrap="square" rtlCol="0">
            <a:spAutoFit/>
          </a:bodyPr>
          <a:lstStyle/>
          <a:p>
            <a:pPr algn="ctr"/>
            <a:r>
              <a:rPr lang="en-US" sz="3600" b="1" dirty="0" smtClean="0">
                <a:solidFill>
                  <a:srgbClr val="FF0000"/>
                </a:solidFill>
              </a:rPr>
              <a:t>Germany:  1920’s – 1930’s</a:t>
            </a:r>
            <a:endParaRPr lang="en-US" sz="3600" b="1" dirty="0">
              <a:solidFill>
                <a:srgbClr val="FF0000"/>
              </a:solidFill>
            </a:endParaRPr>
          </a:p>
        </p:txBody>
      </p:sp>
    </p:spTree>
    <p:extLst>
      <p:ext uri="{BB962C8B-B14F-4D97-AF65-F5344CB8AC3E}">
        <p14:creationId xmlns:p14="http://schemas.microsoft.com/office/powerpoint/2010/main" val="1863705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1338</Words>
  <Application>Microsoft Office PowerPoint</Application>
  <PresentationFormat>Custom</PresentationFormat>
  <Paragraphs>207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The Treaty of Versailles, Signed  6 June 1919,  six months after fighting in the Great War ceased: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Bohemia and Moravia began to issue postage stamps in 1939, at the beginning of the German occupation.  Due to the very sudden German occupation, there was no time to design and print a new series of postage stamps. As a result, beginning in July 1939, the contemporary stamps of the former nation of Czechoslovakia were overprinted for use in the new Protectorate of Bohemia &amp; Moravia.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Spinelli</dc:creator>
  <cp:lastModifiedBy>RPA</cp:lastModifiedBy>
  <cp:revision>150</cp:revision>
  <dcterms:created xsi:type="dcterms:W3CDTF">2018-05-10T20:20:57Z</dcterms:created>
  <dcterms:modified xsi:type="dcterms:W3CDTF">2019-04-19T02:38:39Z</dcterms:modified>
</cp:coreProperties>
</file>