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80" r:id="rId4"/>
    <p:sldId id="281" r:id="rId5"/>
    <p:sldId id="28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84" r:id="rId23"/>
    <p:sldId id="28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9F2E-BE1A-4DB3-A914-833A34D45CB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1F3A-D145-4CFD-85CA-9718C1AF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strongcachet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22" y="1530375"/>
            <a:ext cx="6444636" cy="349084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1433" y="184099"/>
            <a:ext cx="1180913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ramond" panose="02020404030301010803" pitchFamily="18" charset="0"/>
              </a:rPr>
              <a:t>How I Got Into Cachet Making</a:t>
            </a:r>
            <a:endParaRPr lang="en-US" sz="6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6975" y="5859881"/>
            <a:ext cx="930633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Garamond" panose="02020404030301010803" pitchFamily="18" charset="0"/>
              </a:rPr>
              <a:t>For the Rochester Philatelic Association</a:t>
            </a:r>
            <a:endParaRPr lang="en-US" sz="4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118" y="5164004"/>
            <a:ext cx="923804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ramond" panose="02020404030301010803" pitchFamily="18" charset="0"/>
              </a:rPr>
              <a:t>By Kelly Armstrong                 April 2018</a:t>
            </a:r>
            <a:endParaRPr lang="en-US" sz="4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0" y="2136521"/>
            <a:ext cx="1795890" cy="2077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4" y="2130473"/>
            <a:ext cx="1803166" cy="20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2" y="1389135"/>
            <a:ext cx="7557569" cy="41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3" y="1324704"/>
            <a:ext cx="7816131" cy="42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1985" y="2275963"/>
            <a:ext cx="4235770" cy="23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1352850"/>
            <a:ext cx="7784182" cy="41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05" y="418641"/>
            <a:ext cx="1122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</a:rPr>
              <a:t>Here is a selection of my favorite add-on cachets.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05" y="2365749"/>
            <a:ext cx="5763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1993 National Postal </a:t>
            </a:r>
            <a:r>
              <a:rPr lang="en-US" sz="4000" b="1" dirty="0" smtClean="0">
                <a:latin typeface="Garamond" panose="02020404030301010803" pitchFamily="18" charset="0"/>
              </a:rPr>
              <a:t>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1998 American Folk </a:t>
            </a:r>
            <a:r>
              <a:rPr lang="en-US" sz="4000" b="1" dirty="0" smtClean="0">
                <a:latin typeface="Garamond" panose="02020404030301010803" pitchFamily="18" charset="0"/>
              </a:rPr>
              <a:t>Musicians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1999 American </a:t>
            </a:r>
            <a:r>
              <a:rPr lang="en-US" sz="4000" b="1" dirty="0" smtClean="0">
                <a:latin typeface="Garamond" panose="02020404030301010803" pitchFamily="18" charset="0"/>
              </a:rPr>
              <a:t>Glass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6564" y="2362542"/>
            <a:ext cx="54974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1999 Celebrate the Century- </a:t>
            </a:r>
            <a:r>
              <a:rPr lang="en-US" sz="4000" b="1" dirty="0" smtClean="0">
                <a:latin typeface="Garamond" panose="02020404030301010803" pitchFamily="18" charset="0"/>
              </a:rPr>
              <a:t>Slinky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2007 Love </a:t>
            </a:r>
            <a:r>
              <a:rPr lang="en-US" sz="4000" b="1" dirty="0" smtClean="0">
                <a:latin typeface="Garamond" panose="02020404030301010803" pitchFamily="18" charset="0"/>
              </a:rPr>
              <a:t>stamp-KISS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2009 Edgar Alan </a:t>
            </a:r>
            <a:r>
              <a:rPr lang="en-US" sz="4000" b="1" dirty="0" smtClean="0">
                <a:latin typeface="Garamond" panose="02020404030301010803" pitchFamily="18" charset="0"/>
              </a:rPr>
              <a:t>Poe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Garamond" panose="02020404030301010803" pitchFamily="18" charset="0"/>
              </a:rPr>
              <a:t>2014 Purple Heart</a:t>
            </a:r>
          </a:p>
        </p:txBody>
      </p:sp>
    </p:spTree>
    <p:extLst>
      <p:ext uri="{BB962C8B-B14F-4D97-AF65-F5344CB8AC3E}">
        <p14:creationId xmlns:p14="http://schemas.microsoft.com/office/powerpoint/2010/main" val="129261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98" y="1345765"/>
            <a:ext cx="7686285" cy="41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07" y="1286934"/>
            <a:ext cx="7856110" cy="42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8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92" y="1314588"/>
            <a:ext cx="7803001" cy="41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08" y="1307225"/>
            <a:ext cx="7674915" cy="41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1487276"/>
            <a:ext cx="7777432" cy="40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05" y="418641"/>
            <a:ext cx="11226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</a:rPr>
              <a:t>The process of making a cachet starts with researching stamp designs soon to be released by the Postal Service.  Which will be popular, have copyright issues, or just</a:t>
            </a:r>
          </a:p>
          <a:p>
            <a:pPr algn="ctr"/>
            <a:r>
              <a:rPr lang="en-US" sz="4800" b="1" dirty="0" smtClean="0">
                <a:latin typeface="Garamond" panose="02020404030301010803" pitchFamily="18" charset="0"/>
              </a:rPr>
              <a:t>turn out to be lemons?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09" y="4672415"/>
            <a:ext cx="2844444" cy="180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64" y="433246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86" y="3740816"/>
            <a:ext cx="1752607" cy="2723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94" y="4672415"/>
            <a:ext cx="1656074" cy="180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4" y="3740816"/>
            <a:ext cx="1765104" cy="27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3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3" y="1299990"/>
            <a:ext cx="7832993" cy="42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12" y="1311766"/>
            <a:ext cx="7557572" cy="42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748" y="458956"/>
            <a:ext cx="1088650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</a:rPr>
              <a:t>I hope you’ve enjoyed </a:t>
            </a:r>
            <a:r>
              <a:rPr lang="en-US" sz="4800" b="1" dirty="0" smtClean="0">
                <a:latin typeface="Garamond" panose="02020404030301010803" pitchFamily="18" charset="0"/>
              </a:rPr>
              <a:t>this</a:t>
            </a:r>
          </a:p>
          <a:p>
            <a:r>
              <a:rPr lang="en-US" sz="4800" b="1" dirty="0" smtClean="0">
                <a:latin typeface="Garamond" panose="02020404030301010803" pitchFamily="18" charset="0"/>
              </a:rPr>
              <a:t>brief </a:t>
            </a:r>
            <a:r>
              <a:rPr lang="en-US" sz="4800" b="1" dirty="0" smtClean="0">
                <a:latin typeface="Garamond" panose="02020404030301010803" pitchFamily="18" charset="0"/>
              </a:rPr>
              <a:t>glimpse into </a:t>
            </a:r>
            <a:r>
              <a:rPr lang="en-US" sz="4800" b="1" dirty="0" smtClean="0">
                <a:latin typeface="Garamond" panose="02020404030301010803" pitchFamily="18" charset="0"/>
              </a:rPr>
              <a:t>my</a:t>
            </a:r>
          </a:p>
          <a:p>
            <a:r>
              <a:rPr lang="en-US" sz="4800" b="1" dirty="0" smtClean="0">
                <a:latin typeface="Garamond" panose="02020404030301010803" pitchFamily="18" charset="0"/>
              </a:rPr>
              <a:t>cachet-making </a:t>
            </a:r>
            <a:r>
              <a:rPr lang="en-US" sz="4800" b="1" dirty="0" smtClean="0">
                <a:latin typeface="Garamond" panose="02020404030301010803" pitchFamily="18" charset="0"/>
              </a:rPr>
              <a:t>ventures.</a:t>
            </a:r>
          </a:p>
          <a:p>
            <a:endParaRPr lang="en-US" sz="2600" b="1" dirty="0">
              <a:latin typeface="Garamond" panose="02020404030301010803" pitchFamily="18" charset="0"/>
            </a:endParaRPr>
          </a:p>
          <a:p>
            <a:r>
              <a:rPr lang="en-US" sz="4800" b="1" dirty="0" smtClean="0">
                <a:latin typeface="Garamond" panose="02020404030301010803" pitchFamily="18" charset="0"/>
              </a:rPr>
              <a:t>Check out my web </a:t>
            </a:r>
            <a:r>
              <a:rPr lang="en-US" sz="4800" b="1" dirty="0" smtClean="0">
                <a:latin typeface="Garamond" panose="02020404030301010803" pitchFamily="18" charset="0"/>
              </a:rPr>
              <a:t>site</a:t>
            </a:r>
          </a:p>
          <a:p>
            <a:r>
              <a:rPr lang="en-US" sz="4800" b="1" dirty="0" smtClean="0">
                <a:latin typeface="Garamond" panose="02020404030301010803" pitchFamily="18" charset="0"/>
              </a:rPr>
              <a:t>when </a:t>
            </a:r>
            <a:r>
              <a:rPr lang="en-US" sz="4800" b="1" dirty="0" smtClean="0">
                <a:latin typeface="Garamond" panose="02020404030301010803" pitchFamily="18" charset="0"/>
              </a:rPr>
              <a:t>you get a </a:t>
            </a:r>
            <a:r>
              <a:rPr lang="en-US" sz="4800" b="1" dirty="0" smtClean="0">
                <a:latin typeface="Garamond" panose="02020404030301010803" pitchFamily="18" charset="0"/>
              </a:rPr>
              <a:t>chance</a:t>
            </a:r>
          </a:p>
          <a:p>
            <a:r>
              <a:rPr lang="en-US" sz="4800" b="1" dirty="0" smtClean="0">
                <a:latin typeface="Garamond" panose="02020404030301010803" pitchFamily="18" charset="0"/>
              </a:rPr>
              <a:t>to </a:t>
            </a:r>
            <a:r>
              <a:rPr lang="en-US" sz="4800" b="1" dirty="0" smtClean="0">
                <a:latin typeface="Garamond" panose="02020404030301010803" pitchFamily="18" charset="0"/>
              </a:rPr>
              <a:t>see more:</a:t>
            </a:r>
          </a:p>
          <a:p>
            <a:r>
              <a:rPr lang="en-US" sz="4800" b="1" dirty="0">
                <a:latin typeface="Garamond" panose="02020404030301010803" pitchFamily="18" charset="0"/>
                <a:hlinkClick r:id="rId3"/>
              </a:rPr>
              <a:t>http://</a:t>
            </a:r>
            <a:r>
              <a:rPr lang="en-US" sz="4800" b="1" dirty="0" smtClean="0">
                <a:latin typeface="Garamond" panose="02020404030301010803" pitchFamily="18" charset="0"/>
                <a:hlinkClick r:id="rId3"/>
              </a:rPr>
              <a:t>www.armstrongcachets.com</a:t>
            </a:r>
            <a:r>
              <a:rPr lang="en-US" sz="5400" b="1" dirty="0" smtClean="0">
                <a:latin typeface="Garamond" panose="02020404030301010803" pitchFamily="18" charset="0"/>
              </a:rPr>
              <a:t> </a:t>
            </a:r>
            <a:endParaRPr lang="en-US" sz="54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63" y="4687815"/>
            <a:ext cx="3006111" cy="721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87" y="1355357"/>
            <a:ext cx="3642063" cy="396261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131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748" y="458956"/>
            <a:ext cx="1088650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</a:rPr>
              <a:t>Time for a …</a:t>
            </a:r>
          </a:p>
          <a:p>
            <a:endParaRPr lang="en-US" sz="4800" b="1" dirty="0">
              <a:latin typeface="Garamond" panose="02020404030301010803" pitchFamily="18" charset="0"/>
            </a:endParaRPr>
          </a:p>
          <a:p>
            <a:endParaRPr lang="en-US" sz="4800" b="1" dirty="0" smtClean="0">
              <a:latin typeface="Garamond" panose="02020404030301010803" pitchFamily="18" charset="0"/>
            </a:endParaRPr>
          </a:p>
          <a:p>
            <a:endParaRPr lang="en-US" sz="4800" b="1" dirty="0">
              <a:latin typeface="Garamond" panose="02020404030301010803" pitchFamily="18" charset="0"/>
            </a:endParaRPr>
          </a:p>
          <a:p>
            <a:endParaRPr lang="en-US" sz="4800" b="1" dirty="0" smtClean="0">
              <a:latin typeface="Garamond" panose="02020404030301010803" pitchFamily="18" charset="0"/>
            </a:endParaRPr>
          </a:p>
          <a:p>
            <a:endParaRPr lang="en-US" sz="4800" b="1" dirty="0">
              <a:latin typeface="Garamond" panose="02020404030301010803" pitchFamily="18" charset="0"/>
            </a:endParaRPr>
          </a:p>
          <a:p>
            <a:endParaRPr lang="en-US" sz="4800" b="1" dirty="0" smtClean="0">
              <a:latin typeface="Garamond" panose="02020404030301010803" pitchFamily="18" charset="0"/>
            </a:endParaRPr>
          </a:p>
          <a:p>
            <a:r>
              <a:rPr lang="en-US" sz="3200" b="1" dirty="0" smtClean="0">
                <a:latin typeface="Garamond" panose="02020404030301010803" pitchFamily="18" charset="0"/>
              </a:rPr>
              <a:t>                                                 </a:t>
            </a:r>
            <a:r>
              <a:rPr lang="en-US" sz="2800" b="1" dirty="0" smtClean="0">
                <a:latin typeface="Garamond" panose="02020404030301010803" pitchFamily="18" charset="0"/>
              </a:rPr>
              <a:t>Design and Layout by Tom Fortunato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1" y="1373684"/>
            <a:ext cx="7574508" cy="4102859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147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05" y="418641"/>
            <a:ext cx="11226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Garamond" panose="02020404030301010803" pitchFamily="18" charset="0"/>
              </a:rPr>
              <a:t>Where does this information come from?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3" y="1414008"/>
            <a:ext cx="3928374" cy="5006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3" y="3402270"/>
            <a:ext cx="5943600" cy="1276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36" y="1414008"/>
            <a:ext cx="5938787" cy="1478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23" y="5189308"/>
            <a:ext cx="5905500" cy="12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3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05" y="418641"/>
            <a:ext cx="11226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</a:rPr>
              <a:t>I also look for FDCs and other covers without a cachet to make my own designs on.  These will </a:t>
            </a:r>
            <a:r>
              <a:rPr lang="en-US" sz="4800" b="1" dirty="0" smtClean="0">
                <a:latin typeface="Garamond" panose="02020404030301010803" pitchFamily="18" charset="0"/>
              </a:rPr>
              <a:t>become “</a:t>
            </a:r>
            <a:r>
              <a:rPr lang="en-US" sz="4800" b="1" dirty="0" smtClean="0">
                <a:latin typeface="Garamond" panose="02020404030301010803" pitchFamily="18" charset="0"/>
              </a:rPr>
              <a:t>add-on” cachets.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4" y="3745877"/>
            <a:ext cx="4844269" cy="2693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5" y="2933143"/>
            <a:ext cx="5011165" cy="2756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5" y="3620728"/>
            <a:ext cx="5085382" cy="28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05" y="418641"/>
            <a:ext cx="1122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</a:rPr>
              <a:t>Here is a selection of my favorite current issue and local event covers.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05" y="2524898"/>
            <a:ext cx="5763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1987 </a:t>
            </a:r>
            <a:r>
              <a:rPr lang="en-US" sz="4000" b="1" dirty="0">
                <a:latin typeface="Garamond" panose="02020404030301010803" pitchFamily="18" charset="0"/>
              </a:rPr>
              <a:t>7.1c </a:t>
            </a:r>
            <a:r>
              <a:rPr lang="en-US" sz="4000" b="1" dirty="0" smtClean="0">
                <a:latin typeface="Garamond" panose="02020404030301010803" pitchFamily="18" charset="0"/>
              </a:rPr>
              <a:t>Tractor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1988 </a:t>
            </a:r>
            <a:r>
              <a:rPr lang="en-US" sz="4000" b="1" dirty="0">
                <a:latin typeface="Garamond" panose="02020404030301010803" pitchFamily="18" charset="0"/>
              </a:rPr>
              <a:t>set of 4 </a:t>
            </a:r>
            <a:r>
              <a:rPr lang="en-US" sz="4000" b="1" dirty="0" smtClean="0">
                <a:latin typeface="Garamond" panose="02020404030301010803" pitchFamily="18" charset="0"/>
              </a:rPr>
              <a:t>Cats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2004 </a:t>
            </a:r>
            <a:r>
              <a:rPr lang="en-US" sz="4000" b="1" dirty="0">
                <a:latin typeface="Garamond" panose="02020404030301010803" pitchFamily="18" charset="0"/>
              </a:rPr>
              <a:t>Henry </a:t>
            </a:r>
            <a:r>
              <a:rPr lang="en-US" sz="4000" b="1" dirty="0" smtClean="0">
                <a:latin typeface="Garamond" panose="02020404030301010803" pitchFamily="18" charset="0"/>
              </a:rPr>
              <a:t>Mancini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2005</a:t>
            </a:r>
            <a:r>
              <a:rPr lang="en-US" sz="4000" b="1" dirty="0">
                <a:latin typeface="Garamond" panose="02020404030301010803" pitchFamily="18" charset="0"/>
              </a:rPr>
              <a:t>  WBER 20th </a:t>
            </a:r>
            <a:r>
              <a:rPr lang="en-US" sz="4000" b="1" dirty="0" err="1">
                <a:latin typeface="Garamond" panose="02020404030301010803" pitchFamily="18" charset="0"/>
              </a:rPr>
              <a:t>Anniv</a:t>
            </a:r>
            <a:r>
              <a:rPr lang="en-US" sz="4000" b="1" dirty="0" smtClean="0">
                <a:latin typeface="Garamond" panose="02020404030301010803" pitchFamily="18" charset="0"/>
              </a:rPr>
              <a:t>.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8155" y="2524897"/>
            <a:ext cx="50209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2005 </a:t>
            </a:r>
            <a:r>
              <a:rPr lang="en-US" sz="4000" b="1" dirty="0">
                <a:latin typeface="Garamond" panose="02020404030301010803" pitchFamily="18" charset="0"/>
              </a:rPr>
              <a:t>Oz Fest </a:t>
            </a:r>
            <a:r>
              <a:rPr lang="en-US" sz="4000" b="1" dirty="0" smtClean="0">
                <a:latin typeface="Garamond" panose="02020404030301010803" pitchFamily="18" charset="0"/>
              </a:rPr>
              <a:t>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2007 </a:t>
            </a:r>
            <a:r>
              <a:rPr lang="en-US" sz="4000" b="1" dirty="0">
                <a:latin typeface="Garamond" panose="02020404030301010803" pitchFamily="18" charset="0"/>
              </a:rPr>
              <a:t>Gerald </a:t>
            </a:r>
            <a:r>
              <a:rPr lang="en-US" sz="4000" b="1" dirty="0" smtClean="0">
                <a:latin typeface="Garamond" panose="02020404030301010803" pitchFamily="18" charset="0"/>
              </a:rPr>
              <a:t>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2013 </a:t>
            </a:r>
            <a:r>
              <a:rPr lang="en-US" sz="4000" b="1" dirty="0">
                <a:latin typeface="Garamond" panose="02020404030301010803" pitchFamily="18" charset="0"/>
              </a:rPr>
              <a:t>Holiday </a:t>
            </a:r>
            <a:r>
              <a:rPr lang="en-US" sz="4000" b="1" dirty="0" smtClean="0">
                <a:latin typeface="Garamond" panose="02020404030301010803" pitchFamily="18" charset="0"/>
              </a:rPr>
              <a:t>Wreath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Garamond" panose="02020404030301010803" pitchFamily="18" charset="0"/>
              </a:rPr>
              <a:t>2017 </a:t>
            </a:r>
            <a:r>
              <a:rPr lang="en-US" sz="4000" b="1" dirty="0">
                <a:latin typeface="Garamond" panose="02020404030301010803" pitchFamily="18" charset="0"/>
              </a:rPr>
              <a:t>Sky Writing</a:t>
            </a:r>
          </a:p>
        </p:txBody>
      </p:sp>
    </p:spTree>
    <p:extLst>
      <p:ext uri="{BB962C8B-B14F-4D97-AF65-F5344CB8AC3E}">
        <p14:creationId xmlns:p14="http://schemas.microsoft.com/office/powerpoint/2010/main" val="121907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7" y="1344058"/>
            <a:ext cx="7797581" cy="42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18" y="1299990"/>
            <a:ext cx="7810831" cy="4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68" y="1366091"/>
            <a:ext cx="7810528" cy="40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3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0" y="407633"/>
            <a:ext cx="9860097" cy="6042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59" y="1283530"/>
            <a:ext cx="7127877" cy="42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8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201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Fortunato</dc:creator>
  <cp:lastModifiedBy>Tom Fortunato</cp:lastModifiedBy>
  <cp:revision>25</cp:revision>
  <cp:lastPrinted>2018-01-30T03:32:17Z</cp:lastPrinted>
  <dcterms:created xsi:type="dcterms:W3CDTF">2018-01-27T20:08:07Z</dcterms:created>
  <dcterms:modified xsi:type="dcterms:W3CDTF">2018-02-01T04:09:38Z</dcterms:modified>
</cp:coreProperties>
</file>